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1.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73"/>
  </p:notesMasterIdLst>
  <p:sldIdLst>
    <p:sldId id="256" r:id="rId2"/>
    <p:sldId id="257" r:id="rId3"/>
    <p:sldId id="258" r:id="rId4"/>
    <p:sldId id="259" r:id="rId5"/>
    <p:sldId id="260" r:id="rId6"/>
    <p:sldId id="261" r:id="rId7"/>
    <p:sldId id="262" r:id="rId8"/>
    <p:sldId id="263" r:id="rId9"/>
    <p:sldId id="328" r:id="rId10"/>
    <p:sldId id="276" r:id="rId11"/>
    <p:sldId id="277" r:id="rId12"/>
    <p:sldId id="278" r:id="rId13"/>
    <p:sldId id="279" r:id="rId14"/>
    <p:sldId id="280" r:id="rId15"/>
    <p:sldId id="281" r:id="rId16"/>
    <p:sldId id="282" r:id="rId17"/>
    <p:sldId id="329" r:id="rId18"/>
    <p:sldId id="330" r:id="rId19"/>
    <p:sldId id="331" r:id="rId20"/>
    <p:sldId id="264" r:id="rId21"/>
    <p:sldId id="266" r:id="rId22"/>
    <p:sldId id="267" r:id="rId23"/>
    <p:sldId id="268" r:id="rId24"/>
    <p:sldId id="269" r:id="rId25"/>
    <p:sldId id="270" r:id="rId26"/>
    <p:sldId id="271" r:id="rId27"/>
    <p:sldId id="272" r:id="rId28"/>
    <p:sldId id="273" r:id="rId29"/>
    <p:sldId id="274" r:id="rId30"/>
    <p:sldId id="283" r:id="rId31"/>
    <p:sldId id="284" r:id="rId32"/>
    <p:sldId id="275"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32" r:id="rId69"/>
    <p:sldId id="333" r:id="rId70"/>
    <p:sldId id="334" r:id="rId71"/>
    <p:sldId id="309" r:id="rId72"/>
  </p:sldIdLst>
  <p:sldSz cx="9144000" cy="5143500" type="screen16x9"/>
  <p:notesSz cx="9144000" cy="514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0E"/>
    <a:srgbClr val="D3D3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83C87A8-3E23-4C93-A01B-D5121C449934}">
  <a:tblStyle styleId="{583C87A8-3E23-4C93-A01B-D5121C449934}"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107A0EB-461D-4125-82C6-75F109700812}"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78" y="77"/>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524300" y="385750"/>
            <a:ext cx="6096300" cy="1928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p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 name="Google Shape;43;p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2773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1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1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023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1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764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p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5697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1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584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p1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849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68052016a9_0_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368052016a9_0_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8052016a9_0_1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368052016a9_0_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68052016a9_0_23: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368052016a9_0_2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68052016a9_0_3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 name="Google Shape;170;g368052016a9_0_3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2: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 name="Google Shape;52;p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68052016a9_0_45: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368052016a9_0_4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8052016a9_0_5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368052016a9_0_5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68052016a9_0_10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368052016a9_0_10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68150cf2d9_0_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368150cf2d9_0_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68150cf2d9_0_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68150cf2d9_0_1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68150cf2d9_0_1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68150cf2d9_0_18: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8052016a9_0_65: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368052016a9_0_6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68052016a9_0_77: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g368052016a9_0_7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0: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1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5281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3682f88e906_0_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3682f88e906_0_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3: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3: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3683164ae7b_0_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3683164ae7b_0_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683164ae7b_0_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683164ae7b_0_7: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683164ae7b_0_1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3683164ae7b_0_15: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683164ae7b_0_2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3683164ae7b_0_2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683164ae7b_0_3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3683164ae7b_0_3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683164ae7b_0_4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3683164ae7b_0_4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683164ae7b_0_4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683164ae7b_0_48: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683164ae7b_0_5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683164ae7b_0_55: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683164ae7b_0_6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683164ae7b_0_64: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3683164ae7b_0_7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3683164ae7b_0_7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3683164ae7b_0_7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3683164ae7b_0_7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3683164ae7b_0_8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3683164ae7b_0_85: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83164ae7b_0_90: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83164ae7b_0_90: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3683164ae7b_0_99: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3683164ae7b_0_99: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3683164ae7b_0_112: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3683164ae7b_0_112: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3683164ae7b_0_12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3683164ae7b_0_126: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683164ae7b_0_13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3683164ae7b_0_135:notes"/>
          <p:cNvSpPr txBox="1">
            <a:spLocks noGrp="1"/>
          </p:cNvSpPr>
          <p:nvPr>
            <p:ph type="body" idx="1"/>
          </p:nvPr>
        </p:nvSpPr>
        <p:spPr>
          <a:xfrm>
            <a:off x="914400" y="2443150"/>
            <a:ext cx="7315200" cy="23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4: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9" name="Google Shape;519;p2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5: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5: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6: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8: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1:notes"/>
          <p:cNvSpPr txBox="1">
            <a:spLocks noGrp="1"/>
          </p:cNvSpPr>
          <p:nvPr>
            <p:ph type="body" idx="1"/>
          </p:nvPr>
        </p:nvSpPr>
        <p:spPr>
          <a:xfrm>
            <a:off x="914400" y="2443150"/>
            <a:ext cx="7315200" cy="23145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11: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7589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2"/>
        <p:cNvGrpSpPr/>
        <p:nvPr/>
      </p:nvGrpSpPr>
      <p:grpSpPr>
        <a:xfrm>
          <a:off x="0" y="0"/>
          <a:ext cx="0" cy="0"/>
          <a:chOff x="0" y="0"/>
          <a:chExt cx="0" cy="0"/>
        </a:xfrm>
      </p:grpSpPr>
      <p:sp>
        <p:nvSpPr>
          <p:cNvPr id="13" name="Google Shape;13;p2"/>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289661" y="370078"/>
            <a:ext cx="8562975" cy="68084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F3F3F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1070863" y="1606042"/>
            <a:ext cx="3139440" cy="278701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600" b="0" i="0">
                <a:solidFill>
                  <a:srgbClr val="F3F3F3"/>
                </a:solidFill>
                <a:latin typeface="Trebuchet MS"/>
                <a:ea typeface="Trebuchet MS"/>
                <a:cs typeface="Trebuchet MS"/>
                <a:sym typeface="Trebuchet MS"/>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3"/>
          <p:cNvSpPr txBox="1">
            <a:spLocks noGrp="1"/>
          </p:cNvSpPr>
          <p:nvPr>
            <p:ph type="body" idx="2"/>
          </p:nvPr>
        </p:nvSpPr>
        <p:spPr>
          <a:xfrm>
            <a:off x="5497195" y="2053589"/>
            <a:ext cx="3152775" cy="276923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800" b="0" i="0">
                <a:solidFill>
                  <a:srgbClr val="F3F3F3"/>
                </a:solidFill>
                <a:latin typeface="Trebuchet MS"/>
                <a:ea typeface="Trebuchet MS"/>
                <a:cs typeface="Trebuchet MS"/>
                <a:sym typeface="Trebuchet MS"/>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 name="Google Shape;20;p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289661" y="370078"/>
            <a:ext cx="8562975" cy="68084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F3F3F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457200" y="1183005"/>
            <a:ext cx="822960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9"/>
        <p:cNvGrpSpPr/>
        <p:nvPr/>
      </p:nvGrpSpPr>
      <p:grpSpPr>
        <a:xfrm>
          <a:off x="0" y="0"/>
          <a:ext cx="0" cy="0"/>
          <a:chOff x="0" y="0"/>
          <a:chExt cx="0" cy="0"/>
        </a:xfrm>
      </p:grpSpPr>
      <p:sp>
        <p:nvSpPr>
          <p:cNvPr id="30" name="Google Shape;30;p5"/>
          <p:cNvSpPr txBox="1">
            <a:spLocks noGrp="1"/>
          </p:cNvSpPr>
          <p:nvPr>
            <p:ph type="ctrTitle"/>
          </p:nvPr>
        </p:nvSpPr>
        <p:spPr>
          <a:xfrm>
            <a:off x="2960116" y="1256792"/>
            <a:ext cx="3223767" cy="112268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F3F3F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F3F3F3"/>
                </a:solidFill>
                <a:latin typeface="Calibri"/>
                <a:cs typeface="Calibri"/>
              </a:defRPr>
            </a:lvl1pPr>
          </a:lstStyle>
          <a:p>
            <a:endParaRPr/>
          </a:p>
        </p:txBody>
      </p:sp>
      <p:sp>
        <p:nvSpPr>
          <p:cNvPr id="3" name="Holder 3"/>
          <p:cNvSpPr>
            <a:spLocks noGrp="1"/>
          </p:cNvSpPr>
          <p:nvPr>
            <p:ph sz="half" idx="2"/>
          </p:nvPr>
        </p:nvSpPr>
        <p:spPr>
          <a:xfrm>
            <a:off x="1070863" y="1606042"/>
            <a:ext cx="3139440" cy="2787015"/>
          </a:xfrm>
          <a:prstGeom prst="rect">
            <a:avLst/>
          </a:prstGeom>
        </p:spPr>
        <p:txBody>
          <a:bodyPr wrap="square" lIns="0" tIns="0" rIns="0" bIns="0">
            <a:spAutoFit/>
          </a:bodyPr>
          <a:lstStyle>
            <a:lvl1pPr>
              <a:defRPr sz="1600" b="0" i="0">
                <a:solidFill>
                  <a:srgbClr val="F3F3F3"/>
                </a:solidFill>
                <a:latin typeface="Trebuchet MS"/>
                <a:cs typeface="Trebuchet MS"/>
              </a:defRPr>
            </a:lvl1pPr>
          </a:lstStyle>
          <a:p>
            <a:endParaRPr/>
          </a:p>
        </p:txBody>
      </p:sp>
      <p:sp>
        <p:nvSpPr>
          <p:cNvPr id="4" name="Holder 4"/>
          <p:cNvSpPr>
            <a:spLocks noGrp="1"/>
          </p:cNvSpPr>
          <p:nvPr>
            <p:ph sz="half" idx="3"/>
          </p:nvPr>
        </p:nvSpPr>
        <p:spPr>
          <a:xfrm>
            <a:off x="5497195" y="2053589"/>
            <a:ext cx="3152775" cy="2769235"/>
          </a:xfrm>
          <a:prstGeom prst="rect">
            <a:avLst/>
          </a:prstGeom>
        </p:spPr>
        <p:txBody>
          <a:bodyPr wrap="square" lIns="0" tIns="0" rIns="0" bIns="0">
            <a:spAutoFit/>
          </a:bodyPr>
          <a:lstStyle>
            <a:lvl1pPr>
              <a:defRPr sz="1800" b="0" i="0">
                <a:solidFill>
                  <a:srgbClr val="F3F3F3"/>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15815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37" name="Google Shape;37;p6"/>
          <p:cNvSpPr txBox="1">
            <a:spLocks noGrp="1"/>
          </p:cNvSpPr>
          <p:nvPr>
            <p:ph type="title"/>
          </p:nvPr>
        </p:nvSpPr>
        <p:spPr>
          <a:xfrm>
            <a:off x="289661" y="370078"/>
            <a:ext cx="8562975" cy="680846"/>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3000" b="1" i="0">
                <a:solidFill>
                  <a:srgbClr val="F3F3F3"/>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641636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1" i="0">
                <a:solidFill>
                  <a:srgbClr val="F3F3F3"/>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98152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9">
            <a:alphaModFix/>
          </a:blip>
          <a:srcRect/>
          <a:stretch/>
        </p:blipFill>
        <p:spPr>
          <a:xfrm>
            <a:off x="0" y="0"/>
            <a:ext cx="9144000" cy="5143499"/>
          </a:xfrm>
          <a:prstGeom prst="rect">
            <a:avLst/>
          </a:prstGeom>
          <a:noFill/>
          <a:ln>
            <a:noFill/>
          </a:ln>
        </p:spPr>
      </p:pic>
      <p:sp>
        <p:nvSpPr>
          <p:cNvPr id="7" name="Google Shape;7;p1"/>
          <p:cNvSpPr txBox="1">
            <a:spLocks noGrp="1"/>
          </p:cNvSpPr>
          <p:nvPr>
            <p:ph type="title"/>
          </p:nvPr>
        </p:nvSpPr>
        <p:spPr>
          <a:xfrm>
            <a:off x="289661" y="370078"/>
            <a:ext cx="8562975" cy="680846"/>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3000" b="1" i="0" u="none" strike="noStrike" cap="none">
                <a:solidFill>
                  <a:srgbClr val="F3F3F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457200" y="1183005"/>
            <a:ext cx="8229600" cy="339471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8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hyperlink" Target="http://drive.google.com/file/d/1BfIPzyHefQtVniSCKNs8SgSrqf0BCOit/view"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5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4"/>
        <p:cNvGrpSpPr/>
        <p:nvPr/>
      </p:nvGrpSpPr>
      <p:grpSpPr>
        <a:xfrm>
          <a:off x="0" y="0"/>
          <a:ext cx="0" cy="0"/>
          <a:chOff x="0" y="0"/>
          <a:chExt cx="0" cy="0"/>
        </a:xfrm>
      </p:grpSpPr>
      <p:pic>
        <p:nvPicPr>
          <p:cNvPr id="45" name="Google Shape;45;p7"/>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46" name="Google Shape;46;p7"/>
          <p:cNvSpPr txBox="1"/>
          <p:nvPr/>
        </p:nvSpPr>
        <p:spPr>
          <a:xfrm>
            <a:off x="393598" y="282321"/>
            <a:ext cx="3873602" cy="2505814"/>
          </a:xfrm>
          <a:prstGeom prst="rect">
            <a:avLst/>
          </a:prstGeom>
          <a:noFill/>
          <a:ln>
            <a:noFill/>
          </a:ln>
        </p:spPr>
        <p:txBody>
          <a:bodyPr spcFirstLastPara="1" wrap="square" lIns="0" tIns="12700" rIns="0" bIns="0" anchor="t" anchorCtr="0">
            <a:spAutoFit/>
          </a:bodyPr>
          <a:lstStyle/>
          <a:p>
            <a:pPr marL="12700" marR="5080" lvl="0" indent="2540" algn="ctr" rtl="0">
              <a:lnSpc>
                <a:spcPct val="100000"/>
              </a:lnSpc>
              <a:spcBef>
                <a:spcPts val="0"/>
              </a:spcBef>
              <a:spcAft>
                <a:spcPts val="0"/>
              </a:spcAft>
              <a:buNone/>
            </a:pPr>
            <a:r>
              <a:rPr lang="en-US" sz="5400" b="1">
                <a:solidFill>
                  <a:srgbClr val="F3F3F3"/>
                </a:solidFill>
                <a:latin typeface="Calibri"/>
                <a:ea typeface="Calibri"/>
                <a:cs typeface="Calibri"/>
                <a:sym typeface="Calibri"/>
              </a:rPr>
              <a:t>Arabic Sign Language Recognition</a:t>
            </a:r>
            <a:endParaRPr sz="5400">
              <a:latin typeface="Calibri"/>
              <a:ea typeface="Calibri"/>
              <a:cs typeface="Calibri"/>
              <a:sym typeface="Calibri"/>
            </a:endParaRPr>
          </a:p>
        </p:txBody>
      </p:sp>
      <p:sp>
        <p:nvSpPr>
          <p:cNvPr id="47" name="Google Shape;47;p7"/>
          <p:cNvSpPr txBox="1"/>
          <p:nvPr/>
        </p:nvSpPr>
        <p:spPr>
          <a:xfrm>
            <a:off x="609600" y="3943350"/>
            <a:ext cx="2103933" cy="87459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endParaRPr sz="2000" b="1" dirty="0">
              <a:latin typeface="Trebuchet MS"/>
              <a:ea typeface="Trebuchet MS"/>
              <a:cs typeface="Trebuchet MS"/>
              <a:sym typeface="Trebuchet MS"/>
            </a:endParaRPr>
          </a:p>
          <a:p>
            <a:pPr marL="12700" lvl="0" indent="0" algn="ctr" rtl="0">
              <a:lnSpc>
                <a:spcPct val="100000"/>
              </a:lnSpc>
              <a:spcBef>
                <a:spcPts val="5"/>
              </a:spcBef>
              <a:spcAft>
                <a:spcPts val="0"/>
              </a:spcAft>
              <a:buNone/>
            </a:pPr>
            <a:r>
              <a:rPr lang="en-US" sz="1800" b="1" dirty="0">
                <a:solidFill>
                  <a:srgbClr val="F3F3F3"/>
                </a:solidFill>
                <a:latin typeface="Trebuchet MS"/>
                <a:ea typeface="Trebuchet MS"/>
                <a:cs typeface="Trebuchet MS"/>
                <a:sym typeface="Trebuchet MS"/>
              </a:rPr>
              <a:t>Supervised By </a:t>
            </a:r>
            <a:endParaRPr sz="1800" b="1" dirty="0">
              <a:solidFill>
                <a:srgbClr val="F3F3F3"/>
              </a:solidFill>
              <a:latin typeface="Trebuchet MS"/>
              <a:ea typeface="Trebuchet MS"/>
              <a:cs typeface="Trebuchet MS"/>
              <a:sym typeface="Trebuchet MS"/>
            </a:endParaRPr>
          </a:p>
          <a:p>
            <a:pPr marL="12700" lvl="0" indent="0" algn="ctr" rtl="0">
              <a:lnSpc>
                <a:spcPct val="100000"/>
              </a:lnSpc>
              <a:spcBef>
                <a:spcPts val="5"/>
              </a:spcBef>
              <a:spcAft>
                <a:spcPts val="0"/>
              </a:spcAft>
              <a:buNone/>
            </a:pPr>
            <a:r>
              <a:rPr lang="en-US" sz="1800" b="1" dirty="0">
                <a:solidFill>
                  <a:srgbClr val="F3F3F3"/>
                </a:solidFill>
                <a:latin typeface="Trebuchet MS"/>
                <a:ea typeface="Trebuchet MS"/>
                <a:cs typeface="Trebuchet MS"/>
                <a:sym typeface="Trebuchet MS"/>
              </a:rPr>
              <a:t>Dr. </a:t>
            </a:r>
            <a:r>
              <a:rPr lang="en-US" sz="1800" b="1" dirty="0" err="1">
                <a:solidFill>
                  <a:srgbClr val="F3F3F3"/>
                </a:solidFill>
                <a:latin typeface="Trebuchet MS"/>
                <a:ea typeface="Trebuchet MS"/>
                <a:cs typeface="Trebuchet MS"/>
                <a:sym typeface="Trebuchet MS"/>
              </a:rPr>
              <a:t>Amal</a:t>
            </a:r>
            <a:r>
              <a:rPr lang="en-US" sz="1800" b="1" dirty="0">
                <a:solidFill>
                  <a:srgbClr val="F3F3F3"/>
                </a:solidFill>
                <a:latin typeface="Trebuchet MS"/>
                <a:ea typeface="Trebuchet MS"/>
                <a:cs typeface="Trebuchet MS"/>
                <a:sym typeface="Trebuchet MS"/>
              </a:rPr>
              <a:t> </a:t>
            </a:r>
            <a:r>
              <a:rPr lang="en-US" sz="1800" b="1" dirty="0" err="1">
                <a:solidFill>
                  <a:srgbClr val="F3F3F3"/>
                </a:solidFill>
                <a:latin typeface="Trebuchet MS"/>
                <a:ea typeface="Trebuchet MS"/>
                <a:cs typeface="Trebuchet MS"/>
                <a:sym typeface="Trebuchet MS"/>
              </a:rPr>
              <a:t>Aboutabl</a:t>
            </a:r>
            <a:endParaRPr sz="1800" b="1" dirty="0">
              <a:latin typeface="Trebuchet MS"/>
              <a:ea typeface="Trebuchet MS"/>
              <a:cs typeface="Trebuchet MS"/>
              <a:sym typeface="Trebuchet MS"/>
            </a:endParaRPr>
          </a:p>
        </p:txBody>
      </p:sp>
      <p:pic>
        <p:nvPicPr>
          <p:cNvPr id="48" name="Google Shape;48;p7" descr="preencoded.png"/>
          <p:cNvPicPr preferRelativeResize="0"/>
          <p:nvPr/>
        </p:nvPicPr>
        <p:blipFill rotWithShape="1">
          <a:blip r:embed="rId4">
            <a:alphaModFix/>
          </a:blip>
          <a:srcRect/>
          <a:stretch/>
        </p:blipFill>
        <p:spPr>
          <a:xfrm>
            <a:off x="5257800" y="704850"/>
            <a:ext cx="3048000" cy="4000499"/>
          </a:xfrm>
          <a:prstGeom prst="rect">
            <a:avLst/>
          </a:prstGeom>
          <a:solidFill>
            <a:srgbClr val="1D1B10"/>
          </a:solidFill>
          <a:ln>
            <a:noFill/>
          </a:ln>
          <a:effectLst>
            <a:glow rad="228600">
              <a:schemeClr val="accent5">
                <a:satMod val="175000"/>
                <a:alpha val="40000"/>
              </a:schemeClr>
            </a:glow>
          </a:effectLst>
        </p:spPr>
      </p:pic>
      <p:sp>
        <p:nvSpPr>
          <p:cNvPr id="49" name="Google Shape;49;p7"/>
          <p:cNvSpPr/>
          <p:nvPr/>
        </p:nvSpPr>
        <p:spPr>
          <a:xfrm>
            <a:off x="8305800" y="590550"/>
            <a:ext cx="152400" cy="76200"/>
          </a:xfrm>
          <a:prstGeom prst="rect">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endParaRPr sz="1800">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27"/>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241" name="Google Shape;241;p27"/>
          <p:cNvSpPr txBox="1">
            <a:spLocks noGrp="1"/>
          </p:cNvSpPr>
          <p:nvPr>
            <p:ph type="title"/>
          </p:nvPr>
        </p:nvSpPr>
        <p:spPr>
          <a:xfrm>
            <a:off x="289661" y="370078"/>
            <a:ext cx="8562975" cy="680846"/>
          </a:xfrm>
          <a:prstGeom prst="rect">
            <a:avLst/>
          </a:prstGeom>
          <a:noFill/>
          <a:ln>
            <a:noFill/>
          </a:ln>
        </p:spPr>
        <p:txBody>
          <a:bodyPr spcFirstLastPara="1" wrap="square" lIns="0" tIns="183700" rIns="0" bIns="0" anchor="t" anchorCtr="0">
            <a:spAutoFit/>
          </a:bodyPr>
          <a:lstStyle/>
          <a:p>
            <a:pPr marL="12700" lvl="0" indent="0" algn="l" rtl="0">
              <a:lnSpc>
                <a:spcPct val="100000"/>
              </a:lnSpc>
              <a:spcBef>
                <a:spcPts val="0"/>
              </a:spcBef>
              <a:spcAft>
                <a:spcPts val="0"/>
              </a:spcAft>
              <a:buNone/>
            </a:pPr>
            <a:r>
              <a:rPr lang="en-US"/>
              <a:t>DATASET: CREATION, PREPROCESSING &amp; AUGMENTATION</a:t>
            </a:r>
            <a:endParaRPr/>
          </a:p>
        </p:txBody>
      </p:sp>
      <p:grpSp>
        <p:nvGrpSpPr>
          <p:cNvPr id="242" name="Google Shape;242;p27"/>
          <p:cNvGrpSpPr/>
          <p:nvPr/>
        </p:nvGrpSpPr>
        <p:grpSpPr>
          <a:xfrm>
            <a:off x="5474970" y="3932682"/>
            <a:ext cx="449580" cy="451484"/>
            <a:chOff x="5474970" y="3932682"/>
            <a:chExt cx="449580" cy="451484"/>
          </a:xfrm>
        </p:grpSpPr>
        <p:sp>
          <p:nvSpPr>
            <p:cNvPr id="243" name="Google Shape;243;p27"/>
            <p:cNvSpPr/>
            <p:nvPr/>
          </p:nvSpPr>
          <p:spPr>
            <a:xfrm>
              <a:off x="5568696" y="4032542"/>
              <a:ext cx="265430" cy="250190"/>
            </a:xfrm>
            <a:custGeom>
              <a:avLst/>
              <a:gdLst/>
              <a:ahLst/>
              <a:cxnLst/>
              <a:rect l="l" t="t" r="r" b="b"/>
              <a:pathLst>
                <a:path w="265429" h="250189" extrusionOk="0">
                  <a:moveTo>
                    <a:pt x="97536" y="92405"/>
                  </a:moveTo>
                  <a:lnTo>
                    <a:pt x="91694" y="82257"/>
                  </a:lnTo>
                  <a:lnTo>
                    <a:pt x="67056" y="124929"/>
                  </a:lnTo>
                  <a:lnTo>
                    <a:pt x="91694" y="167601"/>
                  </a:lnTo>
                  <a:lnTo>
                    <a:pt x="97536" y="157454"/>
                  </a:lnTo>
                  <a:lnTo>
                    <a:pt x="78740" y="124929"/>
                  </a:lnTo>
                  <a:lnTo>
                    <a:pt x="97536" y="92405"/>
                  </a:lnTo>
                  <a:close/>
                </a:path>
                <a:path w="265429" h="250189" extrusionOk="0">
                  <a:moveTo>
                    <a:pt x="265188" y="119875"/>
                  </a:moveTo>
                  <a:lnTo>
                    <a:pt x="259562" y="109766"/>
                  </a:lnTo>
                  <a:lnTo>
                    <a:pt x="198513" y="0"/>
                  </a:lnTo>
                  <a:lnTo>
                    <a:pt x="81026" y="0"/>
                  </a:lnTo>
                  <a:lnTo>
                    <a:pt x="87122" y="10121"/>
                  </a:lnTo>
                  <a:lnTo>
                    <a:pt x="192557" y="10121"/>
                  </a:lnTo>
                  <a:lnTo>
                    <a:pt x="248424" y="109766"/>
                  </a:lnTo>
                  <a:lnTo>
                    <a:pt x="129286" y="109766"/>
                  </a:lnTo>
                  <a:lnTo>
                    <a:pt x="82308" y="21526"/>
                  </a:lnTo>
                  <a:lnTo>
                    <a:pt x="71247" y="736"/>
                  </a:lnTo>
                  <a:lnTo>
                    <a:pt x="0" y="124980"/>
                  </a:lnTo>
                  <a:lnTo>
                    <a:pt x="71247" y="249174"/>
                  </a:lnTo>
                  <a:lnTo>
                    <a:pt x="82308" y="228371"/>
                  </a:lnTo>
                  <a:lnTo>
                    <a:pt x="129286" y="140106"/>
                  </a:lnTo>
                  <a:lnTo>
                    <a:pt x="248386" y="140106"/>
                  </a:lnTo>
                  <a:lnTo>
                    <a:pt x="192506" y="239776"/>
                  </a:lnTo>
                  <a:lnTo>
                    <a:pt x="87122" y="239776"/>
                  </a:lnTo>
                  <a:lnTo>
                    <a:pt x="81153" y="249897"/>
                  </a:lnTo>
                  <a:lnTo>
                    <a:pt x="198602" y="249897"/>
                  </a:lnTo>
                  <a:lnTo>
                    <a:pt x="259537" y="140106"/>
                  </a:lnTo>
                  <a:lnTo>
                    <a:pt x="265150" y="129997"/>
                  </a:lnTo>
                  <a:lnTo>
                    <a:pt x="123190" y="129997"/>
                  </a:lnTo>
                  <a:lnTo>
                    <a:pt x="70993" y="228371"/>
                  </a:lnTo>
                  <a:lnTo>
                    <a:pt x="11557" y="124980"/>
                  </a:lnTo>
                  <a:lnTo>
                    <a:pt x="70866" y="21526"/>
                  </a:lnTo>
                  <a:lnTo>
                    <a:pt x="123317" y="119875"/>
                  </a:lnTo>
                  <a:lnTo>
                    <a:pt x="265188" y="119875"/>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44" name="Google Shape;244;p27"/>
            <p:cNvSpPr/>
            <p:nvPr/>
          </p:nvSpPr>
          <p:spPr>
            <a:xfrm>
              <a:off x="5474970" y="3932682"/>
              <a:ext cx="449580" cy="451484"/>
            </a:xfrm>
            <a:custGeom>
              <a:avLst/>
              <a:gdLst/>
              <a:ahLst/>
              <a:cxnLst/>
              <a:rect l="l" t="t" r="r" b="b"/>
              <a:pathLst>
                <a:path w="449579" h="451485" extrusionOk="0">
                  <a:moveTo>
                    <a:pt x="0" y="451104"/>
                  </a:moveTo>
                  <a:lnTo>
                    <a:pt x="449579" y="451104"/>
                  </a:lnTo>
                  <a:lnTo>
                    <a:pt x="449579" y="0"/>
                  </a:lnTo>
                  <a:lnTo>
                    <a:pt x="0" y="0"/>
                  </a:lnTo>
                  <a:lnTo>
                    <a:pt x="0" y="451104"/>
                  </a:lnTo>
                  <a:close/>
                </a:path>
              </a:pathLst>
            </a:custGeom>
            <a:noFill/>
            <a:ln w="19800" cap="flat" cmpd="sng">
              <a:solidFill>
                <a:srgbClr val="F3F3F3"/>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grpSp>
      <p:grpSp>
        <p:nvGrpSpPr>
          <p:cNvPr id="245" name="Google Shape;245;p27"/>
          <p:cNvGrpSpPr/>
          <p:nvPr/>
        </p:nvGrpSpPr>
        <p:grpSpPr>
          <a:xfrm>
            <a:off x="3220973" y="1888998"/>
            <a:ext cx="451484" cy="451484"/>
            <a:chOff x="3220973" y="1888998"/>
            <a:chExt cx="451484" cy="451484"/>
          </a:xfrm>
        </p:grpSpPr>
        <p:sp>
          <p:nvSpPr>
            <p:cNvPr id="246" name="Google Shape;246;p27"/>
            <p:cNvSpPr/>
            <p:nvPr/>
          </p:nvSpPr>
          <p:spPr>
            <a:xfrm>
              <a:off x="3304031" y="1990344"/>
              <a:ext cx="283845" cy="245745"/>
            </a:xfrm>
            <a:custGeom>
              <a:avLst/>
              <a:gdLst/>
              <a:ahLst/>
              <a:cxnLst/>
              <a:rect l="l" t="t" r="r" b="b"/>
              <a:pathLst>
                <a:path w="283845" h="245744" extrusionOk="0">
                  <a:moveTo>
                    <a:pt x="212597" y="0"/>
                  </a:moveTo>
                  <a:lnTo>
                    <a:pt x="70865" y="0"/>
                  </a:lnTo>
                  <a:lnTo>
                    <a:pt x="0" y="122681"/>
                  </a:lnTo>
                  <a:lnTo>
                    <a:pt x="70865" y="245363"/>
                  </a:lnTo>
                  <a:lnTo>
                    <a:pt x="218693" y="245363"/>
                  </a:lnTo>
                  <a:lnTo>
                    <a:pt x="141731" y="119125"/>
                  </a:lnTo>
                  <a:lnTo>
                    <a:pt x="77088" y="225298"/>
                  </a:lnTo>
                  <a:lnTo>
                    <a:pt x="175132" y="225298"/>
                  </a:lnTo>
                  <a:lnTo>
                    <a:pt x="94995" y="215137"/>
                  </a:lnTo>
                  <a:lnTo>
                    <a:pt x="141731" y="138556"/>
                  </a:lnTo>
                  <a:lnTo>
                    <a:pt x="200659" y="235204"/>
                  </a:lnTo>
                  <a:lnTo>
                    <a:pt x="76707" y="235204"/>
                  </a:lnTo>
                  <a:lnTo>
                    <a:pt x="11683" y="122681"/>
                  </a:lnTo>
                  <a:lnTo>
                    <a:pt x="76707" y="10160"/>
                  </a:lnTo>
                  <a:lnTo>
                    <a:pt x="206755" y="10160"/>
                  </a:lnTo>
                  <a:lnTo>
                    <a:pt x="271779" y="122681"/>
                  </a:lnTo>
                  <a:lnTo>
                    <a:pt x="223900" y="205739"/>
                  </a:lnTo>
                  <a:lnTo>
                    <a:pt x="116077" y="33274"/>
                  </a:lnTo>
                  <a:lnTo>
                    <a:pt x="171068" y="33274"/>
                  </a:lnTo>
                  <a:lnTo>
                    <a:pt x="153669" y="64516"/>
                  </a:lnTo>
                  <a:lnTo>
                    <a:pt x="159892" y="74041"/>
                  </a:lnTo>
                  <a:lnTo>
                    <a:pt x="188340" y="23113"/>
                  </a:lnTo>
                  <a:lnTo>
                    <a:pt x="97789" y="23113"/>
                  </a:lnTo>
                  <a:lnTo>
                    <a:pt x="224154" y="225298"/>
                  </a:lnTo>
                  <a:lnTo>
                    <a:pt x="283463" y="122681"/>
                  </a:lnTo>
                  <a:lnTo>
                    <a:pt x="212597" y="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47" name="Google Shape;247;p27"/>
            <p:cNvSpPr/>
            <p:nvPr/>
          </p:nvSpPr>
          <p:spPr>
            <a:xfrm>
              <a:off x="3220973" y="1888998"/>
              <a:ext cx="451484" cy="451484"/>
            </a:xfrm>
            <a:custGeom>
              <a:avLst/>
              <a:gdLst/>
              <a:ahLst/>
              <a:cxnLst/>
              <a:rect l="l" t="t" r="r" b="b"/>
              <a:pathLst>
                <a:path w="451485" h="451485" extrusionOk="0">
                  <a:moveTo>
                    <a:pt x="0" y="451103"/>
                  </a:moveTo>
                  <a:lnTo>
                    <a:pt x="451103" y="451103"/>
                  </a:lnTo>
                  <a:lnTo>
                    <a:pt x="451103" y="0"/>
                  </a:lnTo>
                  <a:lnTo>
                    <a:pt x="0" y="0"/>
                  </a:lnTo>
                  <a:lnTo>
                    <a:pt x="0" y="451103"/>
                  </a:lnTo>
                  <a:close/>
                </a:path>
              </a:pathLst>
            </a:custGeom>
            <a:noFill/>
            <a:ln w="19800" cap="flat" cmpd="sng">
              <a:solidFill>
                <a:srgbClr val="F3F3F3"/>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grpSp>
      <p:grpSp>
        <p:nvGrpSpPr>
          <p:cNvPr id="248" name="Google Shape;248;p27"/>
          <p:cNvGrpSpPr/>
          <p:nvPr/>
        </p:nvGrpSpPr>
        <p:grpSpPr>
          <a:xfrm>
            <a:off x="3210305" y="1888998"/>
            <a:ext cx="2714625" cy="2494915"/>
            <a:chOff x="3210305" y="1888998"/>
            <a:chExt cx="2714625" cy="2494915"/>
          </a:xfrm>
        </p:grpSpPr>
        <p:sp>
          <p:nvSpPr>
            <p:cNvPr id="249" name="Google Shape;249;p27"/>
            <p:cNvSpPr/>
            <p:nvPr/>
          </p:nvSpPr>
          <p:spPr>
            <a:xfrm>
              <a:off x="4117086" y="2340102"/>
              <a:ext cx="894715" cy="911860"/>
            </a:xfrm>
            <a:custGeom>
              <a:avLst/>
              <a:gdLst/>
              <a:ahLst/>
              <a:cxnLst/>
              <a:rect l="l" t="t" r="r" b="b"/>
              <a:pathLst>
                <a:path w="894714" h="911860" extrusionOk="0">
                  <a:moveTo>
                    <a:pt x="0" y="911352"/>
                  </a:moveTo>
                  <a:lnTo>
                    <a:pt x="894588" y="911352"/>
                  </a:lnTo>
                  <a:lnTo>
                    <a:pt x="894588" y="0"/>
                  </a:lnTo>
                  <a:lnTo>
                    <a:pt x="0" y="0"/>
                  </a:lnTo>
                  <a:lnTo>
                    <a:pt x="0" y="911352"/>
                  </a:lnTo>
                  <a:close/>
                </a:path>
              </a:pathLst>
            </a:custGeom>
            <a:noFill/>
            <a:ln w="19800" cap="flat" cmpd="sng">
              <a:solidFill>
                <a:srgbClr val="F3F3F3"/>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50" name="Google Shape;250;p27"/>
            <p:cNvSpPr/>
            <p:nvPr/>
          </p:nvSpPr>
          <p:spPr>
            <a:xfrm>
              <a:off x="4286250" y="2509266"/>
              <a:ext cx="573405" cy="573405"/>
            </a:xfrm>
            <a:custGeom>
              <a:avLst/>
              <a:gdLst/>
              <a:ahLst/>
              <a:cxnLst/>
              <a:rect l="l" t="t" r="r" b="b"/>
              <a:pathLst>
                <a:path w="573404" h="573405" extrusionOk="0">
                  <a:moveTo>
                    <a:pt x="573024" y="0"/>
                  </a:moveTo>
                  <a:lnTo>
                    <a:pt x="0" y="0"/>
                  </a:lnTo>
                  <a:lnTo>
                    <a:pt x="0" y="573024"/>
                  </a:lnTo>
                  <a:lnTo>
                    <a:pt x="573024" y="573024"/>
                  </a:lnTo>
                  <a:lnTo>
                    <a:pt x="573024" y="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51" name="Google Shape;251;p27"/>
            <p:cNvSpPr/>
            <p:nvPr/>
          </p:nvSpPr>
          <p:spPr>
            <a:xfrm>
              <a:off x="4286250" y="2509266"/>
              <a:ext cx="573405" cy="573405"/>
            </a:xfrm>
            <a:custGeom>
              <a:avLst/>
              <a:gdLst/>
              <a:ahLst/>
              <a:cxnLst/>
              <a:rect l="l" t="t" r="r" b="b"/>
              <a:pathLst>
                <a:path w="573404" h="573405" extrusionOk="0">
                  <a:moveTo>
                    <a:pt x="0" y="573024"/>
                  </a:moveTo>
                  <a:lnTo>
                    <a:pt x="573024" y="573024"/>
                  </a:lnTo>
                  <a:lnTo>
                    <a:pt x="573024" y="0"/>
                  </a:lnTo>
                  <a:lnTo>
                    <a:pt x="0" y="0"/>
                  </a:lnTo>
                  <a:lnTo>
                    <a:pt x="0" y="573024"/>
                  </a:lnTo>
                  <a:close/>
                </a:path>
              </a:pathLst>
            </a:custGeom>
            <a:noFill/>
            <a:ln w="19800" cap="flat" cmpd="sng">
              <a:solidFill>
                <a:srgbClr val="F3F3F3"/>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52" name="Google Shape;252;p27"/>
            <p:cNvSpPr/>
            <p:nvPr/>
          </p:nvSpPr>
          <p:spPr>
            <a:xfrm>
              <a:off x="4386072" y="2569464"/>
              <a:ext cx="372110" cy="451484"/>
            </a:xfrm>
            <a:custGeom>
              <a:avLst/>
              <a:gdLst/>
              <a:ahLst/>
              <a:cxnLst/>
              <a:rect l="l" t="t" r="r" b="b"/>
              <a:pathLst>
                <a:path w="372110" h="451485" extrusionOk="0">
                  <a:moveTo>
                    <a:pt x="185927" y="0"/>
                  </a:moveTo>
                  <a:lnTo>
                    <a:pt x="21716" y="164973"/>
                  </a:lnTo>
                  <a:lnTo>
                    <a:pt x="69723" y="213106"/>
                  </a:lnTo>
                  <a:lnTo>
                    <a:pt x="185927" y="96393"/>
                  </a:lnTo>
                  <a:lnTo>
                    <a:pt x="264794" y="175641"/>
                  </a:lnTo>
                  <a:lnTo>
                    <a:pt x="185927" y="254888"/>
                  </a:lnTo>
                  <a:lnTo>
                    <a:pt x="125349" y="194056"/>
                  </a:lnTo>
                  <a:lnTo>
                    <a:pt x="115950" y="203454"/>
                  </a:lnTo>
                  <a:lnTo>
                    <a:pt x="185927" y="273812"/>
                  </a:lnTo>
                  <a:lnTo>
                    <a:pt x="283590" y="175641"/>
                  </a:lnTo>
                  <a:lnTo>
                    <a:pt x="185927" y="77597"/>
                  </a:lnTo>
                  <a:lnTo>
                    <a:pt x="69723" y="194310"/>
                  </a:lnTo>
                  <a:lnTo>
                    <a:pt x="40512" y="164973"/>
                  </a:lnTo>
                  <a:lnTo>
                    <a:pt x="185927" y="18923"/>
                  </a:lnTo>
                  <a:lnTo>
                    <a:pt x="353060" y="186817"/>
                  </a:lnTo>
                  <a:lnTo>
                    <a:pt x="185927" y="354711"/>
                  </a:lnTo>
                  <a:lnTo>
                    <a:pt x="48005" y="216027"/>
                  </a:lnTo>
                  <a:lnTo>
                    <a:pt x="0" y="264287"/>
                  </a:lnTo>
                  <a:lnTo>
                    <a:pt x="185927" y="451104"/>
                  </a:lnTo>
                  <a:lnTo>
                    <a:pt x="371855" y="264287"/>
                  </a:lnTo>
                  <a:lnTo>
                    <a:pt x="344931" y="237236"/>
                  </a:lnTo>
                  <a:lnTo>
                    <a:pt x="335533" y="246634"/>
                  </a:lnTo>
                  <a:lnTo>
                    <a:pt x="353060" y="264287"/>
                  </a:lnTo>
                  <a:lnTo>
                    <a:pt x="185927" y="432181"/>
                  </a:lnTo>
                  <a:lnTo>
                    <a:pt x="18795" y="264287"/>
                  </a:lnTo>
                  <a:lnTo>
                    <a:pt x="48005" y="234950"/>
                  </a:lnTo>
                  <a:lnTo>
                    <a:pt x="185927" y="373506"/>
                  </a:lnTo>
                  <a:lnTo>
                    <a:pt x="371855" y="186817"/>
                  </a:lnTo>
                  <a:lnTo>
                    <a:pt x="185927" y="0"/>
                  </a:lnTo>
                  <a:close/>
                </a:path>
              </a:pathLst>
            </a:custGeom>
            <a:solidFill>
              <a:srgbClr val="0C343C"/>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253" name="Google Shape;253;p27"/>
            <p:cNvPicPr preferRelativeResize="0"/>
            <p:nvPr/>
          </p:nvPicPr>
          <p:blipFill rotWithShape="1">
            <a:blip r:embed="rId4">
              <a:alphaModFix/>
            </a:blip>
            <a:srcRect/>
            <a:stretch/>
          </p:blipFill>
          <p:spPr>
            <a:xfrm>
              <a:off x="5586983" y="1999488"/>
              <a:ext cx="228600" cy="228600"/>
            </a:xfrm>
            <a:prstGeom prst="rect">
              <a:avLst/>
            </a:prstGeom>
            <a:noFill/>
            <a:ln>
              <a:noFill/>
            </a:ln>
          </p:spPr>
        </p:pic>
        <p:pic>
          <p:nvPicPr>
            <p:cNvPr id="254" name="Google Shape;254;p27"/>
            <p:cNvPicPr preferRelativeResize="0"/>
            <p:nvPr/>
          </p:nvPicPr>
          <p:blipFill rotWithShape="1">
            <a:blip r:embed="rId5">
              <a:alphaModFix/>
            </a:blip>
            <a:srcRect/>
            <a:stretch/>
          </p:blipFill>
          <p:spPr>
            <a:xfrm>
              <a:off x="3315704" y="4041648"/>
              <a:ext cx="238783" cy="237744"/>
            </a:xfrm>
            <a:prstGeom prst="rect">
              <a:avLst/>
            </a:prstGeom>
            <a:noFill/>
            <a:ln>
              <a:noFill/>
            </a:ln>
          </p:spPr>
        </p:pic>
        <p:sp>
          <p:nvSpPr>
            <p:cNvPr id="255" name="Google Shape;255;p27"/>
            <p:cNvSpPr/>
            <p:nvPr/>
          </p:nvSpPr>
          <p:spPr>
            <a:xfrm>
              <a:off x="3210305" y="1888998"/>
              <a:ext cx="2714625" cy="2494915"/>
            </a:xfrm>
            <a:custGeom>
              <a:avLst/>
              <a:gdLst/>
              <a:ahLst/>
              <a:cxnLst/>
              <a:rect l="l" t="t" r="r" b="b"/>
              <a:pathLst>
                <a:path w="2714625" h="2494915" extrusionOk="0">
                  <a:moveTo>
                    <a:pt x="0" y="2494788"/>
                  </a:moveTo>
                  <a:lnTo>
                    <a:pt x="451104" y="2494788"/>
                  </a:lnTo>
                  <a:lnTo>
                    <a:pt x="451104" y="2043683"/>
                  </a:lnTo>
                  <a:lnTo>
                    <a:pt x="0" y="2043683"/>
                  </a:lnTo>
                  <a:lnTo>
                    <a:pt x="0" y="2494788"/>
                  </a:lnTo>
                  <a:close/>
                </a:path>
                <a:path w="2714625" h="2494915" extrusionOk="0">
                  <a:moveTo>
                    <a:pt x="2264664" y="451103"/>
                  </a:moveTo>
                  <a:lnTo>
                    <a:pt x="2714244" y="451103"/>
                  </a:lnTo>
                  <a:lnTo>
                    <a:pt x="2714244" y="0"/>
                  </a:lnTo>
                  <a:lnTo>
                    <a:pt x="2264664" y="0"/>
                  </a:lnTo>
                  <a:lnTo>
                    <a:pt x="2264664" y="451103"/>
                  </a:lnTo>
                  <a:close/>
                </a:path>
                <a:path w="2714625" h="2494915" extrusionOk="0">
                  <a:moveTo>
                    <a:pt x="461771" y="225551"/>
                  </a:moveTo>
                  <a:lnTo>
                    <a:pt x="684403" y="225551"/>
                  </a:lnTo>
                  <a:lnTo>
                    <a:pt x="684403" y="907033"/>
                  </a:lnTo>
                  <a:lnTo>
                    <a:pt x="907033" y="907033"/>
                  </a:lnTo>
                </a:path>
                <a:path w="2714625" h="2494915" extrusionOk="0">
                  <a:moveTo>
                    <a:pt x="907033" y="906779"/>
                  </a:moveTo>
                  <a:lnTo>
                    <a:pt x="679069" y="906779"/>
                  </a:lnTo>
                  <a:lnTo>
                    <a:pt x="679069" y="2269070"/>
                  </a:lnTo>
                  <a:lnTo>
                    <a:pt x="451104" y="2269070"/>
                  </a:lnTo>
                </a:path>
                <a:path w="2714625" h="2494915" extrusionOk="0">
                  <a:moveTo>
                    <a:pt x="2263902" y="225551"/>
                  </a:moveTo>
                  <a:lnTo>
                    <a:pt x="2032634" y="225551"/>
                  </a:lnTo>
                  <a:lnTo>
                    <a:pt x="2032634" y="907033"/>
                  </a:lnTo>
                  <a:lnTo>
                    <a:pt x="1801368" y="907033"/>
                  </a:lnTo>
                </a:path>
                <a:path w="2714625" h="2494915" extrusionOk="0">
                  <a:moveTo>
                    <a:pt x="1801368" y="906779"/>
                  </a:moveTo>
                  <a:lnTo>
                    <a:pt x="2032634" y="906779"/>
                  </a:lnTo>
                  <a:lnTo>
                    <a:pt x="2032634" y="2269070"/>
                  </a:lnTo>
                  <a:lnTo>
                    <a:pt x="2263902" y="2269070"/>
                  </a:lnTo>
                </a:path>
              </a:pathLst>
            </a:custGeom>
            <a:noFill/>
            <a:ln w="19800" cap="flat" cmpd="sng">
              <a:solidFill>
                <a:srgbClr val="F3F3F3"/>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grpSp>
      <p:sp>
        <p:nvSpPr>
          <p:cNvPr id="256" name="Google Shape;256;p27"/>
          <p:cNvSpPr txBox="1"/>
          <p:nvPr/>
        </p:nvSpPr>
        <p:spPr>
          <a:xfrm>
            <a:off x="402742" y="1556384"/>
            <a:ext cx="2614295" cy="1152239"/>
          </a:xfrm>
          <a:prstGeom prst="rect">
            <a:avLst/>
          </a:prstGeom>
          <a:noFill/>
          <a:ln>
            <a:noFill/>
          </a:ln>
        </p:spPr>
        <p:txBody>
          <a:bodyPr spcFirstLastPara="1" wrap="square" lIns="0" tIns="13325" rIns="0" bIns="0" anchor="t" anchorCtr="0">
            <a:spAutoFit/>
          </a:bodyPr>
          <a:lstStyle/>
          <a:p>
            <a:pPr marL="12700" marR="6350" lvl="0" indent="36195" algn="l" rtl="0">
              <a:lnSpc>
                <a:spcPct val="100000"/>
              </a:lnSpc>
              <a:spcBef>
                <a:spcPts val="0"/>
              </a:spcBef>
              <a:spcAft>
                <a:spcPts val="0"/>
              </a:spcAft>
              <a:buNone/>
            </a:pPr>
            <a:r>
              <a:rPr lang="en-US" sz="1400" b="1">
                <a:solidFill>
                  <a:schemeClr val="lt1"/>
                </a:solidFill>
                <a:latin typeface="Trebuchet MS"/>
                <a:ea typeface="Trebuchet MS"/>
                <a:cs typeface="Trebuchet MS"/>
                <a:sym typeface="Trebuchet MS"/>
              </a:rPr>
              <a:t>The used dataset </a:t>
            </a:r>
            <a:r>
              <a:rPr lang="en-US" sz="1200">
                <a:solidFill>
                  <a:schemeClr val="lt1"/>
                </a:solidFill>
                <a:latin typeface="Trebuchet MS"/>
                <a:ea typeface="Trebuchet MS"/>
                <a:cs typeface="Trebuchet MS"/>
                <a:sym typeface="Trebuchet MS"/>
              </a:rPr>
              <a:t>comprises 7856 images depicting Arabic Sign Language letters. These images were contributed by over 40 individuals and cover 33 standard Arabic signs and letters(Classes)</a:t>
            </a:r>
            <a:endParaRPr sz="1200">
              <a:solidFill>
                <a:schemeClr val="lt1"/>
              </a:solidFill>
              <a:latin typeface="Trebuchet MS"/>
              <a:ea typeface="Trebuchet MS"/>
              <a:cs typeface="Trebuchet MS"/>
              <a:sym typeface="Trebuchet MS"/>
            </a:endParaRPr>
          </a:p>
        </p:txBody>
      </p:sp>
      <p:sp>
        <p:nvSpPr>
          <p:cNvPr id="257" name="Google Shape;257;p27"/>
          <p:cNvSpPr txBox="1"/>
          <p:nvPr/>
        </p:nvSpPr>
        <p:spPr>
          <a:xfrm>
            <a:off x="6167120" y="1756664"/>
            <a:ext cx="2642870" cy="672620"/>
          </a:xfrm>
          <a:prstGeom prst="rect">
            <a:avLst/>
          </a:prstGeom>
          <a:noFill/>
          <a:ln>
            <a:noFill/>
          </a:ln>
        </p:spPr>
        <p:txBody>
          <a:bodyPr spcFirstLastPara="1" wrap="square" lIns="0" tIns="13325" rIns="0" bIns="0" anchor="t" anchorCtr="0">
            <a:spAutoFit/>
          </a:bodyPr>
          <a:lstStyle/>
          <a:p>
            <a:pPr marL="12700" marR="5080" lvl="0" indent="0" algn="l" rtl="0">
              <a:spcBef>
                <a:spcPts val="0"/>
              </a:spcBef>
              <a:spcAft>
                <a:spcPts val="0"/>
              </a:spcAft>
              <a:buNone/>
            </a:pPr>
            <a:r>
              <a:rPr lang="en-US" sz="1400" b="1">
                <a:solidFill>
                  <a:srgbClr val="F3F3F3"/>
                </a:solidFill>
                <a:latin typeface="Calibri"/>
                <a:ea typeface="Calibri"/>
                <a:cs typeface="Calibri"/>
                <a:sym typeface="Calibri"/>
              </a:rPr>
              <a:t>Preprocessing</a:t>
            </a:r>
            <a:endParaRPr sz="1400">
              <a:solidFill>
                <a:srgbClr val="F3F3F3"/>
              </a:solidFill>
              <a:latin typeface="Trebuchet MS"/>
              <a:ea typeface="Trebuchet MS"/>
              <a:cs typeface="Trebuchet MS"/>
              <a:sym typeface="Trebuchet MS"/>
            </a:endParaRPr>
          </a:p>
          <a:p>
            <a:pPr marL="12700" marR="5080" lvl="0" indent="0" algn="l" rtl="0">
              <a:lnSpc>
                <a:spcPct val="100000"/>
              </a:lnSpc>
              <a:spcBef>
                <a:spcPts val="105"/>
              </a:spcBef>
              <a:spcAft>
                <a:spcPts val="0"/>
              </a:spcAft>
              <a:buNone/>
            </a:pPr>
            <a:r>
              <a:rPr lang="en-US" sz="1400">
                <a:solidFill>
                  <a:srgbClr val="F3F3F3"/>
                </a:solidFill>
                <a:latin typeface="Trebuchet MS"/>
                <a:ea typeface="Trebuchet MS"/>
                <a:cs typeface="Trebuchet MS"/>
                <a:sym typeface="Trebuchet MS"/>
              </a:rPr>
              <a:t>Data was normalized and resized to the shape of 224x224.</a:t>
            </a:r>
            <a:endParaRPr sz="1400">
              <a:latin typeface="Trebuchet MS"/>
              <a:ea typeface="Trebuchet MS"/>
              <a:cs typeface="Trebuchet MS"/>
              <a:sym typeface="Trebuchet MS"/>
            </a:endParaRPr>
          </a:p>
        </p:txBody>
      </p:sp>
      <p:sp>
        <p:nvSpPr>
          <p:cNvPr id="258" name="Google Shape;258;p27"/>
          <p:cNvSpPr txBox="1"/>
          <p:nvPr/>
        </p:nvSpPr>
        <p:spPr>
          <a:xfrm>
            <a:off x="541426" y="3090798"/>
            <a:ext cx="2475230" cy="2059538"/>
          </a:xfrm>
          <a:prstGeom prst="rect">
            <a:avLst/>
          </a:prstGeom>
          <a:noFill/>
          <a:ln>
            <a:noFill/>
          </a:ln>
        </p:spPr>
        <p:txBody>
          <a:bodyPr spcFirstLastPara="1" wrap="square" lIns="0" tIns="12700" rIns="0" bIns="0" anchor="t" anchorCtr="0">
            <a:spAutoFit/>
          </a:bodyPr>
          <a:lstStyle/>
          <a:p>
            <a:pPr marL="0" lvl="1" indent="0" algn="l" rtl="0">
              <a:spcBef>
                <a:spcPts val="0"/>
              </a:spcBef>
              <a:spcAft>
                <a:spcPts val="0"/>
              </a:spcAft>
              <a:buNone/>
            </a:pPr>
            <a:r>
              <a:rPr lang="en-US" sz="1400" b="1">
                <a:solidFill>
                  <a:schemeClr val="lt1"/>
                </a:solidFill>
              </a:rPr>
              <a:t>Image Enhancement Pipeline</a:t>
            </a:r>
            <a:endParaRPr sz="1400">
              <a:solidFill>
                <a:schemeClr val="lt1"/>
              </a:solidFill>
            </a:endParaRPr>
          </a:p>
          <a:p>
            <a:pPr marL="0" lvl="2" indent="0" algn="l" rtl="0">
              <a:spcBef>
                <a:spcPts val="0"/>
              </a:spcBef>
              <a:spcAft>
                <a:spcPts val="0"/>
              </a:spcAft>
              <a:buNone/>
            </a:pPr>
            <a:r>
              <a:rPr lang="en-US" sz="1050" i="1">
                <a:solidFill>
                  <a:schemeClr val="lt1"/>
                </a:solidFill>
                <a:latin typeface="Trebuchet MS"/>
                <a:ea typeface="Trebuchet MS"/>
                <a:cs typeface="Trebuchet MS"/>
                <a:sym typeface="Trebuchet MS"/>
              </a:rPr>
              <a:t>Resizing:</a:t>
            </a:r>
            <a:r>
              <a:rPr lang="en-US" sz="1050">
                <a:solidFill>
                  <a:schemeClr val="lt1"/>
                </a:solidFill>
                <a:latin typeface="Trebuchet MS"/>
                <a:ea typeface="Trebuchet MS"/>
                <a:cs typeface="Trebuchet MS"/>
                <a:sym typeface="Trebuchet MS"/>
              </a:rPr>
              <a:t> 64×64 for CNNs; 224×224 for MobileNetV2.</a:t>
            </a:r>
            <a:endParaRPr/>
          </a:p>
          <a:p>
            <a:pPr marL="0" lvl="2" indent="0" algn="l" rtl="0">
              <a:spcBef>
                <a:spcPts val="0"/>
              </a:spcBef>
              <a:spcAft>
                <a:spcPts val="0"/>
              </a:spcAft>
              <a:buNone/>
            </a:pPr>
            <a:r>
              <a:rPr lang="en-US" sz="1050" i="1">
                <a:solidFill>
                  <a:schemeClr val="lt1"/>
                </a:solidFill>
                <a:latin typeface="Trebuchet MS"/>
                <a:ea typeface="Trebuchet MS"/>
                <a:cs typeface="Trebuchet MS"/>
                <a:sym typeface="Trebuchet MS"/>
              </a:rPr>
              <a:t>Normalization:</a:t>
            </a:r>
            <a:r>
              <a:rPr lang="en-US" sz="1050">
                <a:solidFill>
                  <a:schemeClr val="lt1"/>
                </a:solidFill>
                <a:latin typeface="Trebuchet MS"/>
                <a:ea typeface="Trebuchet MS"/>
                <a:cs typeface="Trebuchet MS"/>
                <a:sym typeface="Trebuchet MS"/>
              </a:rPr>
              <a:t> Scale pixel values to [0,1]; compute per-channel mean/std on the training set.</a:t>
            </a:r>
            <a:endParaRPr/>
          </a:p>
          <a:p>
            <a:pPr marL="0" lvl="2" indent="0" algn="l" rtl="0">
              <a:spcBef>
                <a:spcPts val="0"/>
              </a:spcBef>
              <a:spcAft>
                <a:spcPts val="0"/>
              </a:spcAft>
              <a:buNone/>
            </a:pPr>
            <a:r>
              <a:rPr lang="en-US" sz="1050" i="1">
                <a:solidFill>
                  <a:schemeClr val="lt1"/>
                </a:solidFill>
                <a:latin typeface="Trebuchet MS"/>
                <a:ea typeface="Trebuchet MS"/>
                <a:cs typeface="Trebuchet MS"/>
                <a:sym typeface="Trebuchet MS"/>
              </a:rPr>
              <a:t>Noise Reduction:</a:t>
            </a:r>
            <a:r>
              <a:rPr lang="en-US" sz="1050">
                <a:solidFill>
                  <a:schemeClr val="lt1"/>
                </a:solidFill>
                <a:latin typeface="Trebuchet MS"/>
                <a:ea typeface="Trebuchet MS"/>
                <a:cs typeface="Trebuchet MS"/>
                <a:sym typeface="Trebuchet MS"/>
              </a:rPr>
              <a:t> Apply Gaussian blur or median filtering to reduce sensor noise.</a:t>
            </a:r>
            <a:endParaRPr/>
          </a:p>
          <a:p>
            <a:pPr marL="0" lvl="2" indent="0" algn="l" rtl="0">
              <a:spcBef>
                <a:spcPts val="0"/>
              </a:spcBef>
              <a:spcAft>
                <a:spcPts val="0"/>
              </a:spcAft>
              <a:buNone/>
            </a:pPr>
            <a:r>
              <a:rPr lang="en-US" sz="1050" i="1">
                <a:solidFill>
                  <a:schemeClr val="lt1"/>
                </a:solidFill>
                <a:latin typeface="Trebuchet MS"/>
                <a:ea typeface="Trebuchet MS"/>
                <a:cs typeface="Trebuchet MS"/>
                <a:sym typeface="Trebuchet MS"/>
              </a:rPr>
              <a:t>Contrast Adjustment:</a:t>
            </a:r>
            <a:r>
              <a:rPr lang="en-US" sz="1050">
                <a:solidFill>
                  <a:schemeClr val="lt1"/>
                </a:solidFill>
                <a:latin typeface="Trebuchet MS"/>
                <a:ea typeface="Trebuchet MS"/>
                <a:cs typeface="Trebuchet MS"/>
                <a:sym typeface="Trebuchet MS"/>
              </a:rPr>
              <a:t> Use histogram equalization or CLAHE to mitigate lighting variance.</a:t>
            </a:r>
            <a:endParaRPr/>
          </a:p>
          <a:p>
            <a:pPr marL="12700" marR="5080" lvl="0" indent="147320" algn="r" rtl="0">
              <a:lnSpc>
                <a:spcPct val="100000"/>
              </a:lnSpc>
              <a:spcBef>
                <a:spcPts val="45"/>
              </a:spcBef>
              <a:spcAft>
                <a:spcPts val="0"/>
              </a:spcAft>
              <a:buNone/>
            </a:pPr>
            <a:r>
              <a:rPr lang="en-US" sz="1400">
                <a:solidFill>
                  <a:srgbClr val="F3F3F3"/>
                </a:solidFill>
                <a:latin typeface="Trebuchet MS"/>
                <a:ea typeface="Trebuchet MS"/>
                <a:cs typeface="Trebuchet MS"/>
                <a:sym typeface="Trebuchet MS"/>
              </a:rPr>
              <a:t>.</a:t>
            </a:r>
            <a:endParaRPr sz="1400">
              <a:latin typeface="Trebuchet MS"/>
              <a:ea typeface="Trebuchet MS"/>
              <a:cs typeface="Trebuchet MS"/>
              <a:sym typeface="Trebuchet MS"/>
            </a:endParaRPr>
          </a:p>
        </p:txBody>
      </p:sp>
      <p:sp>
        <p:nvSpPr>
          <p:cNvPr id="259" name="Google Shape;259;p27"/>
          <p:cNvSpPr txBox="1"/>
          <p:nvPr/>
        </p:nvSpPr>
        <p:spPr>
          <a:xfrm>
            <a:off x="6156580" y="3326813"/>
            <a:ext cx="2032635" cy="170559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1400" b="1">
                <a:solidFill>
                  <a:schemeClr val="lt1"/>
                </a:solidFill>
                <a:latin typeface="Trebuchet MS"/>
                <a:ea typeface="Trebuchet MS"/>
                <a:cs typeface="Trebuchet MS"/>
                <a:sym typeface="Trebuchet MS"/>
              </a:rPr>
              <a:t>Data Augmentation</a:t>
            </a:r>
            <a:endParaRPr sz="1400" b="1">
              <a:solidFill>
                <a:schemeClr val="lt1"/>
              </a:solidFill>
              <a:latin typeface="Trebuchet MS"/>
              <a:ea typeface="Trebuchet MS"/>
              <a:cs typeface="Trebuchet MS"/>
              <a:sym typeface="Trebuchet MS"/>
            </a:endParaRPr>
          </a:p>
          <a:p>
            <a:pPr marL="0" lvl="1" indent="0" algn="l" rtl="0">
              <a:spcBef>
                <a:spcPts val="0"/>
              </a:spcBef>
              <a:spcAft>
                <a:spcPts val="0"/>
              </a:spcAft>
              <a:buNone/>
            </a:pPr>
            <a:r>
              <a:rPr lang="en-US" sz="1200">
                <a:solidFill>
                  <a:schemeClr val="lt1"/>
                </a:solidFill>
                <a:latin typeface="Trebuchet MS"/>
                <a:ea typeface="Trebuchet MS"/>
                <a:cs typeface="Trebuchet MS"/>
                <a:sym typeface="Trebuchet MS"/>
              </a:rPr>
              <a:t>Implement on-the-fly transformations—random rotations (±15°), horizontal flips, zooms (±10 %), shifts (±10 %), and brightness jitter (±20 %)—to increase variability and reduce overfitting.</a:t>
            </a:r>
            <a:endParaRPr sz="1100">
              <a:solidFill>
                <a:schemeClr val="lt1"/>
              </a:solidFill>
              <a:latin typeface="Trebuchet MS"/>
              <a:ea typeface="Trebuchet MS"/>
              <a:cs typeface="Trebuchet MS"/>
              <a:sym typeface="Trebuchet MS"/>
            </a:endParaRPr>
          </a:p>
        </p:txBody>
      </p:sp>
    </p:spTree>
    <p:extLst>
      <p:ext uri="{BB962C8B-B14F-4D97-AF65-F5344CB8AC3E}">
        <p14:creationId xmlns:p14="http://schemas.microsoft.com/office/powerpoint/2010/main" val="3467724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8"/>
          <p:cNvSpPr txBox="1"/>
          <p:nvPr/>
        </p:nvSpPr>
        <p:spPr>
          <a:xfrm>
            <a:off x="1828800" y="1733550"/>
            <a:ext cx="6019800" cy="1090042"/>
          </a:xfrm>
          <a:prstGeom prst="rect">
            <a:avLst/>
          </a:prstGeom>
          <a:noFill/>
          <a:ln>
            <a:noFill/>
          </a:ln>
        </p:spPr>
        <p:txBody>
          <a:bodyPr spcFirstLastPara="1" wrap="square" lIns="0" tIns="12700" rIns="0" bIns="0" anchor="t" anchorCtr="0">
            <a:spAutoFit/>
          </a:bodyPr>
          <a:lstStyle/>
          <a:p>
            <a:pPr marL="12700" marR="5080" lvl="0" indent="0" algn="just" rtl="0">
              <a:lnSpc>
                <a:spcPct val="100000"/>
              </a:lnSpc>
              <a:spcBef>
                <a:spcPts val="0"/>
              </a:spcBef>
              <a:spcAft>
                <a:spcPts val="0"/>
              </a:spcAft>
              <a:buNone/>
            </a:pPr>
            <a:r>
              <a:rPr lang="en-US" sz="1400" b="1">
                <a:solidFill>
                  <a:schemeClr val="lt1"/>
                </a:solidFill>
              </a:rPr>
              <a:t>The dataset was divided into training, validation, and testing sets with 80% ratio for training and 10% for testing and finally 10% for validation. The training set was entered into 3 different chosen models, leveraging their efficiency and robustness in extracting complex patterns from data</a:t>
            </a:r>
            <a:endParaRPr sz="1400" b="1">
              <a:solidFill>
                <a:schemeClr val="lt1"/>
              </a:solidFill>
              <a:latin typeface="Trebuchet MS"/>
              <a:ea typeface="Trebuchet MS"/>
              <a:cs typeface="Trebuchet MS"/>
              <a:sym typeface="Trebuchet MS"/>
            </a:endParaRPr>
          </a:p>
        </p:txBody>
      </p:sp>
      <p:sp>
        <p:nvSpPr>
          <p:cNvPr id="265" name="Google Shape;265;p28"/>
          <p:cNvSpPr txBox="1">
            <a:spLocks noGrp="1"/>
          </p:cNvSpPr>
          <p:nvPr>
            <p:ph type="title"/>
          </p:nvPr>
        </p:nvSpPr>
        <p:spPr>
          <a:xfrm>
            <a:off x="2614929" y="541096"/>
            <a:ext cx="3913504" cy="48323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DATASET: CREATION </a:t>
            </a:r>
            <a:r>
              <a:rPr lang="en-US" sz="2500" i="1">
                <a:latin typeface="Calibri"/>
                <a:ea typeface="Calibri"/>
                <a:cs typeface="Calibri"/>
                <a:sym typeface="Calibri"/>
              </a:rPr>
              <a:t>contd.</a:t>
            </a:r>
            <a:endParaRPr sz="2500">
              <a:latin typeface="Calibri"/>
              <a:ea typeface="Calibri"/>
              <a:cs typeface="Calibri"/>
              <a:sym typeface="Calibri"/>
            </a:endParaRPr>
          </a:p>
        </p:txBody>
      </p:sp>
      <p:sp>
        <p:nvSpPr>
          <p:cNvPr id="266" name="Google Shape;266;p28"/>
          <p:cNvSpPr/>
          <p:nvPr/>
        </p:nvSpPr>
        <p:spPr>
          <a:xfrm>
            <a:off x="1524000" y="1844801"/>
            <a:ext cx="185166" cy="765875"/>
          </a:xfrm>
          <a:custGeom>
            <a:avLst/>
            <a:gdLst/>
            <a:ahLst/>
            <a:cxnLst/>
            <a:rect l="l" t="t" r="r" b="b"/>
            <a:pathLst>
              <a:path w="76200" h="802639" extrusionOk="0">
                <a:moveTo>
                  <a:pt x="28193" y="728306"/>
                </a:moveTo>
                <a:lnTo>
                  <a:pt x="23252" y="729301"/>
                </a:lnTo>
                <a:lnTo>
                  <a:pt x="11144" y="737457"/>
                </a:lnTo>
                <a:lnTo>
                  <a:pt x="2988" y="749565"/>
                </a:lnTo>
                <a:lnTo>
                  <a:pt x="0" y="764413"/>
                </a:lnTo>
                <a:lnTo>
                  <a:pt x="2988" y="779260"/>
                </a:lnTo>
                <a:lnTo>
                  <a:pt x="11144" y="791368"/>
                </a:lnTo>
                <a:lnTo>
                  <a:pt x="23252" y="799524"/>
                </a:lnTo>
                <a:lnTo>
                  <a:pt x="38100" y="802513"/>
                </a:lnTo>
                <a:lnTo>
                  <a:pt x="52947" y="799524"/>
                </a:lnTo>
                <a:lnTo>
                  <a:pt x="65055" y="791368"/>
                </a:lnTo>
                <a:lnTo>
                  <a:pt x="73211" y="779260"/>
                </a:lnTo>
                <a:lnTo>
                  <a:pt x="76200" y="764413"/>
                </a:lnTo>
                <a:lnTo>
                  <a:pt x="28193" y="764413"/>
                </a:lnTo>
                <a:lnTo>
                  <a:pt x="28193" y="728306"/>
                </a:lnTo>
                <a:close/>
              </a:path>
              <a:path w="76200" h="802639" extrusionOk="0">
                <a:moveTo>
                  <a:pt x="38100" y="726313"/>
                </a:moveTo>
                <a:lnTo>
                  <a:pt x="28193" y="728306"/>
                </a:lnTo>
                <a:lnTo>
                  <a:pt x="28193" y="764413"/>
                </a:lnTo>
                <a:lnTo>
                  <a:pt x="48006" y="764413"/>
                </a:lnTo>
                <a:lnTo>
                  <a:pt x="48006" y="728306"/>
                </a:lnTo>
                <a:lnTo>
                  <a:pt x="38100" y="726313"/>
                </a:lnTo>
                <a:close/>
              </a:path>
              <a:path w="76200" h="802639" extrusionOk="0">
                <a:moveTo>
                  <a:pt x="48006" y="728306"/>
                </a:moveTo>
                <a:lnTo>
                  <a:pt x="48006" y="764413"/>
                </a:lnTo>
                <a:lnTo>
                  <a:pt x="76200" y="764413"/>
                </a:lnTo>
                <a:lnTo>
                  <a:pt x="73211" y="749565"/>
                </a:lnTo>
                <a:lnTo>
                  <a:pt x="65055" y="737457"/>
                </a:lnTo>
                <a:lnTo>
                  <a:pt x="52947" y="729301"/>
                </a:lnTo>
                <a:lnTo>
                  <a:pt x="48006" y="728306"/>
                </a:lnTo>
                <a:close/>
              </a:path>
              <a:path w="76200" h="802639" extrusionOk="0">
                <a:moveTo>
                  <a:pt x="28194" y="74206"/>
                </a:moveTo>
                <a:lnTo>
                  <a:pt x="28193" y="728306"/>
                </a:lnTo>
                <a:lnTo>
                  <a:pt x="38100" y="726313"/>
                </a:lnTo>
                <a:lnTo>
                  <a:pt x="48006" y="726313"/>
                </a:lnTo>
                <a:lnTo>
                  <a:pt x="48006" y="76200"/>
                </a:lnTo>
                <a:lnTo>
                  <a:pt x="38100" y="76200"/>
                </a:lnTo>
                <a:lnTo>
                  <a:pt x="28194" y="74206"/>
                </a:lnTo>
                <a:close/>
              </a:path>
              <a:path w="76200" h="802639" extrusionOk="0">
                <a:moveTo>
                  <a:pt x="48006" y="726313"/>
                </a:moveTo>
                <a:lnTo>
                  <a:pt x="38100" y="726313"/>
                </a:lnTo>
                <a:lnTo>
                  <a:pt x="48006" y="728306"/>
                </a:lnTo>
                <a:lnTo>
                  <a:pt x="48006" y="726313"/>
                </a:lnTo>
                <a:close/>
              </a:path>
              <a:path w="76200" h="802639" extrusionOk="0">
                <a:moveTo>
                  <a:pt x="48006" y="38100"/>
                </a:moveTo>
                <a:lnTo>
                  <a:pt x="28193" y="38100"/>
                </a:lnTo>
                <a:lnTo>
                  <a:pt x="28194" y="74206"/>
                </a:lnTo>
                <a:lnTo>
                  <a:pt x="38100" y="76200"/>
                </a:lnTo>
                <a:lnTo>
                  <a:pt x="48005" y="74206"/>
                </a:lnTo>
                <a:lnTo>
                  <a:pt x="48006" y="38100"/>
                </a:lnTo>
                <a:close/>
              </a:path>
              <a:path w="76200" h="802639" extrusionOk="0">
                <a:moveTo>
                  <a:pt x="48006" y="74206"/>
                </a:moveTo>
                <a:lnTo>
                  <a:pt x="38100" y="76200"/>
                </a:lnTo>
                <a:lnTo>
                  <a:pt x="48006" y="76200"/>
                </a:lnTo>
                <a:lnTo>
                  <a:pt x="48006" y="74206"/>
                </a:lnTo>
                <a:close/>
              </a:path>
              <a:path w="76200" h="802639" extrusionOk="0">
                <a:moveTo>
                  <a:pt x="38100" y="0"/>
                </a:moveTo>
                <a:lnTo>
                  <a:pt x="23252" y="2988"/>
                </a:lnTo>
                <a:lnTo>
                  <a:pt x="11144" y="11144"/>
                </a:lnTo>
                <a:lnTo>
                  <a:pt x="2988" y="23252"/>
                </a:lnTo>
                <a:lnTo>
                  <a:pt x="0" y="38100"/>
                </a:lnTo>
                <a:lnTo>
                  <a:pt x="2988" y="52947"/>
                </a:lnTo>
                <a:lnTo>
                  <a:pt x="11144" y="65055"/>
                </a:lnTo>
                <a:lnTo>
                  <a:pt x="23252" y="73211"/>
                </a:lnTo>
                <a:lnTo>
                  <a:pt x="28194" y="74206"/>
                </a:lnTo>
                <a:lnTo>
                  <a:pt x="28193" y="38100"/>
                </a:lnTo>
                <a:lnTo>
                  <a:pt x="76200" y="38100"/>
                </a:lnTo>
                <a:lnTo>
                  <a:pt x="73211" y="23252"/>
                </a:lnTo>
                <a:lnTo>
                  <a:pt x="65055" y="11144"/>
                </a:lnTo>
                <a:lnTo>
                  <a:pt x="52947" y="2988"/>
                </a:lnTo>
                <a:lnTo>
                  <a:pt x="38100" y="0"/>
                </a:lnTo>
                <a:close/>
              </a:path>
              <a:path w="76200" h="80263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67" name="Google Shape;267;p28"/>
          <p:cNvSpPr/>
          <p:nvPr/>
        </p:nvSpPr>
        <p:spPr>
          <a:xfrm>
            <a:off x="457200" y="1815919"/>
            <a:ext cx="838200" cy="794757"/>
          </a:xfrm>
          <a:custGeom>
            <a:avLst/>
            <a:gdLst/>
            <a:ahLst/>
            <a:cxnLst/>
            <a:rect l="l" t="t" r="r" b="b"/>
            <a:pathLst>
              <a:path w="379730" h="402589" extrusionOk="0">
                <a:moveTo>
                  <a:pt x="12179" y="365760"/>
                </a:moveTo>
                <a:lnTo>
                  <a:pt x="0" y="365760"/>
                </a:lnTo>
                <a:lnTo>
                  <a:pt x="0" y="377939"/>
                </a:lnTo>
                <a:lnTo>
                  <a:pt x="12179" y="377939"/>
                </a:lnTo>
                <a:lnTo>
                  <a:pt x="12179" y="365760"/>
                </a:lnTo>
                <a:close/>
              </a:path>
              <a:path w="379730" h="402589" extrusionOk="0">
                <a:moveTo>
                  <a:pt x="12179" y="342900"/>
                </a:moveTo>
                <a:lnTo>
                  <a:pt x="0" y="342900"/>
                </a:lnTo>
                <a:lnTo>
                  <a:pt x="0" y="355079"/>
                </a:lnTo>
                <a:lnTo>
                  <a:pt x="12179" y="355079"/>
                </a:lnTo>
                <a:lnTo>
                  <a:pt x="12179" y="342900"/>
                </a:lnTo>
                <a:close/>
              </a:path>
              <a:path w="379730" h="402589" extrusionOk="0">
                <a:moveTo>
                  <a:pt x="12179" y="318516"/>
                </a:moveTo>
                <a:lnTo>
                  <a:pt x="0" y="318516"/>
                </a:lnTo>
                <a:lnTo>
                  <a:pt x="0" y="330695"/>
                </a:lnTo>
                <a:lnTo>
                  <a:pt x="12179" y="330695"/>
                </a:lnTo>
                <a:lnTo>
                  <a:pt x="12179" y="318516"/>
                </a:lnTo>
                <a:close/>
              </a:path>
              <a:path w="379730" h="402589" extrusionOk="0">
                <a:moveTo>
                  <a:pt x="36563" y="318516"/>
                </a:moveTo>
                <a:lnTo>
                  <a:pt x="24384" y="318516"/>
                </a:lnTo>
                <a:lnTo>
                  <a:pt x="24384" y="330695"/>
                </a:lnTo>
                <a:lnTo>
                  <a:pt x="36563" y="330695"/>
                </a:lnTo>
                <a:lnTo>
                  <a:pt x="36563" y="318516"/>
                </a:lnTo>
                <a:close/>
              </a:path>
              <a:path w="379730" h="402589" extrusionOk="0">
                <a:moveTo>
                  <a:pt x="53327" y="342900"/>
                </a:moveTo>
                <a:lnTo>
                  <a:pt x="24384" y="342900"/>
                </a:lnTo>
                <a:lnTo>
                  <a:pt x="24384" y="353555"/>
                </a:lnTo>
                <a:lnTo>
                  <a:pt x="53327" y="353555"/>
                </a:lnTo>
                <a:lnTo>
                  <a:pt x="53327" y="342900"/>
                </a:lnTo>
                <a:close/>
              </a:path>
              <a:path w="379730" h="402589" extrusionOk="0">
                <a:moveTo>
                  <a:pt x="77711" y="342900"/>
                </a:moveTo>
                <a:lnTo>
                  <a:pt x="65532" y="342900"/>
                </a:lnTo>
                <a:lnTo>
                  <a:pt x="65532" y="353555"/>
                </a:lnTo>
                <a:lnTo>
                  <a:pt x="77711" y="353555"/>
                </a:lnTo>
                <a:lnTo>
                  <a:pt x="77711" y="342900"/>
                </a:lnTo>
                <a:close/>
              </a:path>
              <a:path w="379730" h="402589" extrusionOk="0">
                <a:moveTo>
                  <a:pt x="83807" y="205740"/>
                </a:moveTo>
                <a:lnTo>
                  <a:pt x="71628" y="205740"/>
                </a:lnTo>
                <a:lnTo>
                  <a:pt x="71628" y="217919"/>
                </a:lnTo>
                <a:lnTo>
                  <a:pt x="83807" y="217919"/>
                </a:lnTo>
                <a:lnTo>
                  <a:pt x="83807" y="205740"/>
                </a:lnTo>
                <a:close/>
              </a:path>
              <a:path w="379730" h="402589" extrusionOk="0">
                <a:moveTo>
                  <a:pt x="102095" y="342900"/>
                </a:moveTo>
                <a:lnTo>
                  <a:pt x="89916" y="342900"/>
                </a:lnTo>
                <a:lnTo>
                  <a:pt x="89916" y="353555"/>
                </a:lnTo>
                <a:lnTo>
                  <a:pt x="102095" y="353555"/>
                </a:lnTo>
                <a:lnTo>
                  <a:pt x="102095" y="342900"/>
                </a:lnTo>
                <a:close/>
              </a:path>
              <a:path w="379730" h="402589" extrusionOk="0">
                <a:moveTo>
                  <a:pt x="102095" y="318516"/>
                </a:moveTo>
                <a:lnTo>
                  <a:pt x="48768" y="318516"/>
                </a:lnTo>
                <a:lnTo>
                  <a:pt x="48768" y="330695"/>
                </a:lnTo>
                <a:lnTo>
                  <a:pt x="102095" y="330695"/>
                </a:lnTo>
                <a:lnTo>
                  <a:pt x="102095" y="318516"/>
                </a:lnTo>
                <a:close/>
              </a:path>
              <a:path w="379730" h="402589" extrusionOk="0">
                <a:moveTo>
                  <a:pt x="102095" y="289560"/>
                </a:moveTo>
                <a:lnTo>
                  <a:pt x="89916" y="289560"/>
                </a:lnTo>
                <a:lnTo>
                  <a:pt x="89916" y="301739"/>
                </a:lnTo>
                <a:lnTo>
                  <a:pt x="102095" y="301739"/>
                </a:lnTo>
                <a:lnTo>
                  <a:pt x="102095" y="289560"/>
                </a:lnTo>
                <a:close/>
              </a:path>
              <a:path w="379730" h="402589" extrusionOk="0">
                <a:moveTo>
                  <a:pt x="102108" y="365760"/>
                </a:moveTo>
                <a:lnTo>
                  <a:pt x="24384" y="365760"/>
                </a:lnTo>
                <a:lnTo>
                  <a:pt x="24384" y="377939"/>
                </a:lnTo>
                <a:lnTo>
                  <a:pt x="102108" y="377939"/>
                </a:lnTo>
                <a:lnTo>
                  <a:pt x="102108" y="365760"/>
                </a:lnTo>
                <a:close/>
              </a:path>
              <a:path w="379730" h="402589" extrusionOk="0">
                <a:moveTo>
                  <a:pt x="153924" y="205740"/>
                </a:moveTo>
                <a:lnTo>
                  <a:pt x="143256" y="205740"/>
                </a:lnTo>
                <a:lnTo>
                  <a:pt x="143256" y="217919"/>
                </a:lnTo>
                <a:lnTo>
                  <a:pt x="153924" y="217919"/>
                </a:lnTo>
                <a:lnTo>
                  <a:pt x="153924" y="205740"/>
                </a:lnTo>
                <a:close/>
              </a:path>
              <a:path w="379730" h="402589" extrusionOk="0">
                <a:moveTo>
                  <a:pt x="166103" y="230124"/>
                </a:moveTo>
                <a:lnTo>
                  <a:pt x="153924" y="230124"/>
                </a:lnTo>
                <a:lnTo>
                  <a:pt x="153924" y="242303"/>
                </a:lnTo>
                <a:lnTo>
                  <a:pt x="166103" y="242303"/>
                </a:lnTo>
                <a:lnTo>
                  <a:pt x="166103" y="230124"/>
                </a:lnTo>
                <a:close/>
              </a:path>
              <a:path w="379730" h="402589" extrusionOk="0">
                <a:moveTo>
                  <a:pt x="166103" y="182880"/>
                </a:moveTo>
                <a:lnTo>
                  <a:pt x="153924" y="182880"/>
                </a:lnTo>
                <a:lnTo>
                  <a:pt x="153924" y="195059"/>
                </a:lnTo>
                <a:lnTo>
                  <a:pt x="166103" y="195059"/>
                </a:lnTo>
                <a:lnTo>
                  <a:pt x="166103" y="182880"/>
                </a:lnTo>
                <a:close/>
              </a:path>
              <a:path w="379730" h="402589" extrusionOk="0">
                <a:moveTo>
                  <a:pt x="178295" y="254495"/>
                </a:moveTo>
                <a:lnTo>
                  <a:pt x="166116" y="254495"/>
                </a:lnTo>
                <a:lnTo>
                  <a:pt x="166116" y="265163"/>
                </a:lnTo>
                <a:lnTo>
                  <a:pt x="178295" y="265163"/>
                </a:lnTo>
                <a:lnTo>
                  <a:pt x="178295" y="254495"/>
                </a:lnTo>
                <a:close/>
              </a:path>
              <a:path w="379730" h="402589" extrusionOk="0">
                <a:moveTo>
                  <a:pt x="178295" y="205740"/>
                </a:moveTo>
                <a:lnTo>
                  <a:pt x="166116" y="205740"/>
                </a:lnTo>
                <a:lnTo>
                  <a:pt x="166116" y="217919"/>
                </a:lnTo>
                <a:lnTo>
                  <a:pt x="178295" y="217919"/>
                </a:lnTo>
                <a:lnTo>
                  <a:pt x="178295" y="205740"/>
                </a:lnTo>
                <a:close/>
              </a:path>
              <a:path w="379730" h="402589" extrusionOk="0">
                <a:moveTo>
                  <a:pt x="178295" y="158496"/>
                </a:moveTo>
                <a:lnTo>
                  <a:pt x="166116" y="158496"/>
                </a:lnTo>
                <a:lnTo>
                  <a:pt x="166116" y="170675"/>
                </a:lnTo>
                <a:lnTo>
                  <a:pt x="178295" y="170675"/>
                </a:lnTo>
                <a:lnTo>
                  <a:pt x="178295" y="158496"/>
                </a:lnTo>
                <a:close/>
              </a:path>
              <a:path w="379730" h="402589" extrusionOk="0">
                <a:moveTo>
                  <a:pt x="190487" y="230124"/>
                </a:moveTo>
                <a:lnTo>
                  <a:pt x="178308" y="230124"/>
                </a:lnTo>
                <a:lnTo>
                  <a:pt x="178308" y="242303"/>
                </a:lnTo>
                <a:lnTo>
                  <a:pt x="190487" y="242303"/>
                </a:lnTo>
                <a:lnTo>
                  <a:pt x="190487" y="230124"/>
                </a:lnTo>
                <a:close/>
              </a:path>
              <a:path w="379730" h="402589" extrusionOk="0">
                <a:moveTo>
                  <a:pt x="190487" y="182880"/>
                </a:moveTo>
                <a:lnTo>
                  <a:pt x="178308" y="182880"/>
                </a:lnTo>
                <a:lnTo>
                  <a:pt x="178308" y="195059"/>
                </a:lnTo>
                <a:lnTo>
                  <a:pt x="190487" y="195059"/>
                </a:lnTo>
                <a:lnTo>
                  <a:pt x="190487" y="182880"/>
                </a:lnTo>
                <a:close/>
              </a:path>
              <a:path w="379730" h="402589" extrusionOk="0">
                <a:moveTo>
                  <a:pt x="201168" y="254495"/>
                </a:moveTo>
                <a:lnTo>
                  <a:pt x="190500" y="254495"/>
                </a:lnTo>
                <a:lnTo>
                  <a:pt x="190500" y="265163"/>
                </a:lnTo>
                <a:lnTo>
                  <a:pt x="201168" y="265163"/>
                </a:lnTo>
                <a:lnTo>
                  <a:pt x="201168" y="254495"/>
                </a:lnTo>
                <a:close/>
              </a:path>
              <a:path w="379730" h="402589" extrusionOk="0">
                <a:moveTo>
                  <a:pt x="201168" y="158496"/>
                </a:moveTo>
                <a:lnTo>
                  <a:pt x="190500" y="158496"/>
                </a:lnTo>
                <a:lnTo>
                  <a:pt x="190500" y="170675"/>
                </a:lnTo>
                <a:lnTo>
                  <a:pt x="201168" y="170675"/>
                </a:lnTo>
                <a:lnTo>
                  <a:pt x="201168" y="158496"/>
                </a:lnTo>
                <a:close/>
              </a:path>
              <a:path w="379730" h="402589" extrusionOk="0">
                <a:moveTo>
                  <a:pt x="201168" y="70104"/>
                </a:moveTo>
                <a:lnTo>
                  <a:pt x="190500" y="70104"/>
                </a:lnTo>
                <a:lnTo>
                  <a:pt x="190500" y="82283"/>
                </a:lnTo>
                <a:lnTo>
                  <a:pt x="201168" y="82283"/>
                </a:lnTo>
                <a:lnTo>
                  <a:pt x="201168" y="70104"/>
                </a:lnTo>
                <a:close/>
              </a:path>
              <a:path w="379730" h="402589" extrusionOk="0">
                <a:moveTo>
                  <a:pt x="201168" y="0"/>
                </a:moveTo>
                <a:lnTo>
                  <a:pt x="190500" y="0"/>
                </a:lnTo>
                <a:lnTo>
                  <a:pt x="190500" y="12179"/>
                </a:lnTo>
                <a:lnTo>
                  <a:pt x="201168" y="12179"/>
                </a:lnTo>
                <a:lnTo>
                  <a:pt x="201168" y="0"/>
                </a:lnTo>
                <a:close/>
              </a:path>
              <a:path w="379730" h="402589" extrusionOk="0">
                <a:moveTo>
                  <a:pt x="213347" y="230124"/>
                </a:moveTo>
                <a:lnTo>
                  <a:pt x="201168" y="230124"/>
                </a:lnTo>
                <a:lnTo>
                  <a:pt x="201168" y="242303"/>
                </a:lnTo>
                <a:lnTo>
                  <a:pt x="213347" y="242303"/>
                </a:lnTo>
                <a:lnTo>
                  <a:pt x="213347" y="230124"/>
                </a:lnTo>
                <a:close/>
              </a:path>
              <a:path w="379730" h="402589" extrusionOk="0">
                <a:moveTo>
                  <a:pt x="213347" y="182880"/>
                </a:moveTo>
                <a:lnTo>
                  <a:pt x="201168" y="182880"/>
                </a:lnTo>
                <a:lnTo>
                  <a:pt x="201168" y="195059"/>
                </a:lnTo>
                <a:lnTo>
                  <a:pt x="213347" y="195059"/>
                </a:lnTo>
                <a:lnTo>
                  <a:pt x="213347" y="182880"/>
                </a:lnTo>
                <a:close/>
              </a:path>
              <a:path w="379730" h="402589" extrusionOk="0">
                <a:moveTo>
                  <a:pt x="225539" y="254495"/>
                </a:moveTo>
                <a:lnTo>
                  <a:pt x="213360" y="254495"/>
                </a:lnTo>
                <a:lnTo>
                  <a:pt x="213360" y="265163"/>
                </a:lnTo>
                <a:lnTo>
                  <a:pt x="225539" y="265163"/>
                </a:lnTo>
                <a:lnTo>
                  <a:pt x="225539" y="254495"/>
                </a:lnTo>
                <a:close/>
              </a:path>
              <a:path w="379730" h="402589" extrusionOk="0">
                <a:moveTo>
                  <a:pt x="225539" y="205740"/>
                </a:moveTo>
                <a:lnTo>
                  <a:pt x="213360" y="205740"/>
                </a:lnTo>
                <a:lnTo>
                  <a:pt x="213360" y="217919"/>
                </a:lnTo>
                <a:lnTo>
                  <a:pt x="225539" y="217919"/>
                </a:lnTo>
                <a:lnTo>
                  <a:pt x="225539" y="205740"/>
                </a:lnTo>
                <a:close/>
              </a:path>
              <a:path w="379730" h="402589" extrusionOk="0">
                <a:moveTo>
                  <a:pt x="225539" y="158496"/>
                </a:moveTo>
                <a:lnTo>
                  <a:pt x="213360" y="158496"/>
                </a:lnTo>
                <a:lnTo>
                  <a:pt x="213360" y="170675"/>
                </a:lnTo>
                <a:lnTo>
                  <a:pt x="225539" y="170675"/>
                </a:lnTo>
                <a:lnTo>
                  <a:pt x="225539" y="158496"/>
                </a:lnTo>
                <a:close/>
              </a:path>
              <a:path w="379730" h="402589" extrusionOk="0">
                <a:moveTo>
                  <a:pt x="231635" y="22860"/>
                </a:moveTo>
                <a:lnTo>
                  <a:pt x="190500" y="22860"/>
                </a:lnTo>
                <a:lnTo>
                  <a:pt x="190500" y="35039"/>
                </a:lnTo>
                <a:lnTo>
                  <a:pt x="231635" y="35039"/>
                </a:lnTo>
                <a:lnTo>
                  <a:pt x="231635" y="22860"/>
                </a:lnTo>
                <a:close/>
              </a:path>
              <a:path w="379730" h="402589" extrusionOk="0">
                <a:moveTo>
                  <a:pt x="237731" y="230124"/>
                </a:moveTo>
                <a:lnTo>
                  <a:pt x="225552" y="230124"/>
                </a:lnTo>
                <a:lnTo>
                  <a:pt x="225552" y="242303"/>
                </a:lnTo>
                <a:lnTo>
                  <a:pt x="237731" y="242303"/>
                </a:lnTo>
                <a:lnTo>
                  <a:pt x="237731" y="230124"/>
                </a:lnTo>
                <a:close/>
              </a:path>
              <a:path w="379730" h="402589" extrusionOk="0">
                <a:moveTo>
                  <a:pt x="237731" y="182880"/>
                </a:moveTo>
                <a:lnTo>
                  <a:pt x="225552" y="182880"/>
                </a:lnTo>
                <a:lnTo>
                  <a:pt x="225552" y="195059"/>
                </a:lnTo>
                <a:lnTo>
                  <a:pt x="237731" y="195059"/>
                </a:lnTo>
                <a:lnTo>
                  <a:pt x="237731" y="182880"/>
                </a:lnTo>
                <a:close/>
              </a:path>
              <a:path w="379730" h="402589" extrusionOk="0">
                <a:moveTo>
                  <a:pt x="248412" y="205740"/>
                </a:moveTo>
                <a:lnTo>
                  <a:pt x="237744" y="205740"/>
                </a:lnTo>
                <a:lnTo>
                  <a:pt x="237744" y="217919"/>
                </a:lnTo>
                <a:lnTo>
                  <a:pt x="248412" y="217919"/>
                </a:lnTo>
                <a:lnTo>
                  <a:pt x="248412" y="205740"/>
                </a:lnTo>
                <a:close/>
              </a:path>
              <a:path w="379730" h="402589" extrusionOk="0">
                <a:moveTo>
                  <a:pt x="254508" y="47244"/>
                </a:moveTo>
                <a:lnTo>
                  <a:pt x="190500" y="47244"/>
                </a:lnTo>
                <a:lnTo>
                  <a:pt x="190500" y="59423"/>
                </a:lnTo>
                <a:lnTo>
                  <a:pt x="254508" y="59423"/>
                </a:lnTo>
                <a:lnTo>
                  <a:pt x="254508" y="47244"/>
                </a:lnTo>
                <a:close/>
              </a:path>
              <a:path w="379730" h="402589" extrusionOk="0">
                <a:moveTo>
                  <a:pt x="254508" y="22860"/>
                </a:moveTo>
                <a:lnTo>
                  <a:pt x="243840" y="22860"/>
                </a:lnTo>
                <a:lnTo>
                  <a:pt x="243840" y="35039"/>
                </a:lnTo>
                <a:lnTo>
                  <a:pt x="254508" y="35039"/>
                </a:lnTo>
                <a:lnTo>
                  <a:pt x="254508" y="22860"/>
                </a:lnTo>
                <a:close/>
              </a:path>
              <a:path w="379730" h="402589" extrusionOk="0">
                <a:moveTo>
                  <a:pt x="278879" y="344424"/>
                </a:moveTo>
                <a:lnTo>
                  <a:pt x="266700" y="344424"/>
                </a:lnTo>
                <a:lnTo>
                  <a:pt x="266700" y="355079"/>
                </a:lnTo>
                <a:lnTo>
                  <a:pt x="278879" y="355079"/>
                </a:lnTo>
                <a:lnTo>
                  <a:pt x="278879" y="344424"/>
                </a:lnTo>
                <a:close/>
              </a:path>
              <a:path w="379730" h="402589" extrusionOk="0">
                <a:moveTo>
                  <a:pt x="278879" y="47244"/>
                </a:moveTo>
                <a:lnTo>
                  <a:pt x="266700" y="47244"/>
                </a:lnTo>
                <a:lnTo>
                  <a:pt x="266700" y="59423"/>
                </a:lnTo>
                <a:lnTo>
                  <a:pt x="278879" y="59423"/>
                </a:lnTo>
                <a:lnTo>
                  <a:pt x="278879" y="47244"/>
                </a:lnTo>
                <a:close/>
              </a:path>
              <a:path w="379730" h="402589" extrusionOk="0">
                <a:moveTo>
                  <a:pt x="278879" y="22860"/>
                </a:moveTo>
                <a:lnTo>
                  <a:pt x="266700" y="22860"/>
                </a:lnTo>
                <a:lnTo>
                  <a:pt x="266700" y="35039"/>
                </a:lnTo>
                <a:lnTo>
                  <a:pt x="278879" y="35039"/>
                </a:lnTo>
                <a:lnTo>
                  <a:pt x="278879" y="22860"/>
                </a:lnTo>
                <a:close/>
              </a:path>
              <a:path w="379730" h="402589" extrusionOk="0">
                <a:moveTo>
                  <a:pt x="278879" y="0"/>
                </a:moveTo>
                <a:lnTo>
                  <a:pt x="213360" y="0"/>
                </a:lnTo>
                <a:lnTo>
                  <a:pt x="213360" y="12179"/>
                </a:lnTo>
                <a:lnTo>
                  <a:pt x="278879" y="12179"/>
                </a:lnTo>
                <a:lnTo>
                  <a:pt x="278879" y="0"/>
                </a:lnTo>
                <a:close/>
              </a:path>
              <a:path w="379730" h="402589" extrusionOk="0">
                <a:moveTo>
                  <a:pt x="301752" y="367284"/>
                </a:moveTo>
                <a:lnTo>
                  <a:pt x="291084" y="367284"/>
                </a:lnTo>
                <a:lnTo>
                  <a:pt x="291084" y="379463"/>
                </a:lnTo>
                <a:lnTo>
                  <a:pt x="301752" y="379463"/>
                </a:lnTo>
                <a:lnTo>
                  <a:pt x="301752" y="367284"/>
                </a:lnTo>
                <a:close/>
              </a:path>
              <a:path w="379730" h="402589" extrusionOk="0">
                <a:moveTo>
                  <a:pt x="320027" y="205740"/>
                </a:moveTo>
                <a:lnTo>
                  <a:pt x="307848" y="205740"/>
                </a:lnTo>
                <a:lnTo>
                  <a:pt x="307848" y="217919"/>
                </a:lnTo>
                <a:lnTo>
                  <a:pt x="320027" y="217919"/>
                </a:lnTo>
                <a:lnTo>
                  <a:pt x="320027" y="205740"/>
                </a:lnTo>
                <a:close/>
              </a:path>
              <a:path w="379730" h="402589" extrusionOk="0">
                <a:moveTo>
                  <a:pt x="326123" y="367284"/>
                </a:moveTo>
                <a:lnTo>
                  <a:pt x="313944" y="367284"/>
                </a:lnTo>
                <a:lnTo>
                  <a:pt x="313944" y="379463"/>
                </a:lnTo>
                <a:lnTo>
                  <a:pt x="326123" y="379463"/>
                </a:lnTo>
                <a:lnTo>
                  <a:pt x="326123" y="367284"/>
                </a:lnTo>
                <a:close/>
              </a:path>
              <a:path w="379730" h="402589" extrusionOk="0">
                <a:moveTo>
                  <a:pt x="356616" y="391668"/>
                </a:moveTo>
                <a:lnTo>
                  <a:pt x="291084" y="391668"/>
                </a:lnTo>
                <a:lnTo>
                  <a:pt x="291084" y="402323"/>
                </a:lnTo>
                <a:lnTo>
                  <a:pt x="356616" y="402323"/>
                </a:lnTo>
                <a:lnTo>
                  <a:pt x="356616" y="391668"/>
                </a:lnTo>
                <a:close/>
              </a:path>
              <a:path w="379730" h="402589" extrusionOk="0">
                <a:moveTo>
                  <a:pt x="358140" y="212331"/>
                </a:moveTo>
                <a:lnTo>
                  <a:pt x="354711" y="208394"/>
                </a:lnTo>
                <a:lnTo>
                  <a:pt x="351129" y="204597"/>
                </a:lnTo>
                <a:lnTo>
                  <a:pt x="342138" y="195732"/>
                </a:lnTo>
                <a:lnTo>
                  <a:pt x="342138" y="212331"/>
                </a:lnTo>
                <a:lnTo>
                  <a:pt x="330225" y="223748"/>
                </a:lnTo>
                <a:lnTo>
                  <a:pt x="311099" y="239623"/>
                </a:lnTo>
                <a:lnTo>
                  <a:pt x="285889" y="256781"/>
                </a:lnTo>
                <a:lnTo>
                  <a:pt x="255778" y="271995"/>
                </a:lnTo>
                <a:lnTo>
                  <a:pt x="266217" y="259524"/>
                </a:lnTo>
                <a:lnTo>
                  <a:pt x="274091" y="245186"/>
                </a:lnTo>
                <a:lnTo>
                  <a:pt x="279057" y="229349"/>
                </a:lnTo>
                <a:lnTo>
                  <a:pt x="280797" y="212331"/>
                </a:lnTo>
                <a:lnTo>
                  <a:pt x="279082" y="195491"/>
                </a:lnTo>
                <a:lnTo>
                  <a:pt x="279057" y="195287"/>
                </a:lnTo>
                <a:lnTo>
                  <a:pt x="274091" y="179425"/>
                </a:lnTo>
                <a:lnTo>
                  <a:pt x="268986" y="170116"/>
                </a:lnTo>
                <a:lnTo>
                  <a:pt x="268986" y="212331"/>
                </a:lnTo>
                <a:lnTo>
                  <a:pt x="263817" y="239064"/>
                </a:lnTo>
                <a:lnTo>
                  <a:pt x="249682" y="261289"/>
                </a:lnTo>
                <a:lnTo>
                  <a:pt x="228447" y="277025"/>
                </a:lnTo>
                <a:lnTo>
                  <a:pt x="202565" y="284175"/>
                </a:lnTo>
                <a:lnTo>
                  <a:pt x="202565" y="277025"/>
                </a:lnTo>
                <a:lnTo>
                  <a:pt x="190627" y="277025"/>
                </a:lnTo>
                <a:lnTo>
                  <a:pt x="190627" y="284175"/>
                </a:lnTo>
                <a:lnTo>
                  <a:pt x="171411" y="279920"/>
                </a:lnTo>
                <a:lnTo>
                  <a:pt x="156514" y="271995"/>
                </a:lnTo>
                <a:lnTo>
                  <a:pt x="154482" y="270916"/>
                </a:lnTo>
                <a:lnTo>
                  <a:pt x="140652" y="258000"/>
                </a:lnTo>
                <a:lnTo>
                  <a:pt x="139865" y="256781"/>
                </a:lnTo>
                <a:lnTo>
                  <a:pt x="137477" y="252958"/>
                </a:lnTo>
                <a:lnTo>
                  <a:pt x="137477" y="271995"/>
                </a:lnTo>
                <a:lnTo>
                  <a:pt x="127825" y="267766"/>
                </a:lnTo>
                <a:lnTo>
                  <a:pt x="127139" y="267411"/>
                </a:lnTo>
                <a:lnTo>
                  <a:pt x="118681" y="263207"/>
                </a:lnTo>
                <a:lnTo>
                  <a:pt x="110070" y="258457"/>
                </a:lnTo>
                <a:lnTo>
                  <a:pt x="102057" y="253606"/>
                </a:lnTo>
                <a:lnTo>
                  <a:pt x="102057" y="245681"/>
                </a:lnTo>
                <a:lnTo>
                  <a:pt x="102057" y="241731"/>
                </a:lnTo>
                <a:lnTo>
                  <a:pt x="117741" y="241731"/>
                </a:lnTo>
                <a:lnTo>
                  <a:pt x="121412" y="250126"/>
                </a:lnTo>
                <a:lnTo>
                  <a:pt x="125971" y="258000"/>
                </a:lnTo>
                <a:lnTo>
                  <a:pt x="131343" y="265315"/>
                </a:lnTo>
                <a:lnTo>
                  <a:pt x="137477" y="271995"/>
                </a:lnTo>
                <a:lnTo>
                  <a:pt x="137477" y="252958"/>
                </a:lnTo>
                <a:lnTo>
                  <a:pt x="130479" y="241731"/>
                </a:lnTo>
                <a:lnTo>
                  <a:pt x="144907" y="241731"/>
                </a:lnTo>
                <a:lnTo>
                  <a:pt x="144907" y="229984"/>
                </a:lnTo>
                <a:lnTo>
                  <a:pt x="126377" y="229984"/>
                </a:lnTo>
                <a:lnTo>
                  <a:pt x="124929" y="224269"/>
                </a:lnTo>
                <a:lnTo>
                  <a:pt x="124180" y="218427"/>
                </a:lnTo>
                <a:lnTo>
                  <a:pt x="124180" y="212331"/>
                </a:lnTo>
                <a:lnTo>
                  <a:pt x="143497" y="163283"/>
                </a:lnTo>
                <a:lnTo>
                  <a:pt x="190627" y="140322"/>
                </a:lnTo>
                <a:lnTo>
                  <a:pt x="190627" y="148958"/>
                </a:lnTo>
                <a:lnTo>
                  <a:pt x="202565" y="148958"/>
                </a:lnTo>
                <a:lnTo>
                  <a:pt x="202565" y="140322"/>
                </a:lnTo>
                <a:lnTo>
                  <a:pt x="228587" y="147548"/>
                </a:lnTo>
                <a:lnTo>
                  <a:pt x="249682" y="163283"/>
                </a:lnTo>
                <a:lnTo>
                  <a:pt x="263817" y="185547"/>
                </a:lnTo>
                <a:lnTo>
                  <a:pt x="268986" y="212331"/>
                </a:lnTo>
                <a:lnTo>
                  <a:pt x="268986" y="170116"/>
                </a:lnTo>
                <a:lnTo>
                  <a:pt x="266217" y="165061"/>
                </a:lnTo>
                <a:lnTo>
                  <a:pt x="255778" y="152514"/>
                </a:lnTo>
                <a:lnTo>
                  <a:pt x="268706" y="158381"/>
                </a:lnTo>
                <a:lnTo>
                  <a:pt x="301625" y="177914"/>
                </a:lnTo>
                <a:lnTo>
                  <a:pt x="335889" y="206108"/>
                </a:lnTo>
                <a:lnTo>
                  <a:pt x="342138" y="212331"/>
                </a:lnTo>
                <a:lnTo>
                  <a:pt x="342138" y="195732"/>
                </a:lnTo>
                <a:lnTo>
                  <a:pt x="308610" y="168389"/>
                </a:lnTo>
                <a:lnTo>
                  <a:pt x="262343" y="142595"/>
                </a:lnTo>
                <a:lnTo>
                  <a:pt x="202565" y="128511"/>
                </a:lnTo>
                <a:lnTo>
                  <a:pt x="202565" y="94475"/>
                </a:lnTo>
                <a:lnTo>
                  <a:pt x="190627" y="94475"/>
                </a:lnTo>
                <a:lnTo>
                  <a:pt x="190627" y="128511"/>
                </a:lnTo>
                <a:lnTo>
                  <a:pt x="159448" y="133057"/>
                </a:lnTo>
                <a:lnTo>
                  <a:pt x="137477" y="140385"/>
                </a:lnTo>
                <a:lnTo>
                  <a:pt x="137477" y="152514"/>
                </a:lnTo>
                <a:lnTo>
                  <a:pt x="126974" y="165061"/>
                </a:lnTo>
                <a:lnTo>
                  <a:pt x="119100" y="179425"/>
                </a:lnTo>
                <a:lnTo>
                  <a:pt x="114122" y="195287"/>
                </a:lnTo>
                <a:lnTo>
                  <a:pt x="112395" y="212331"/>
                </a:lnTo>
                <a:lnTo>
                  <a:pt x="112407" y="218427"/>
                </a:lnTo>
                <a:lnTo>
                  <a:pt x="112953" y="223748"/>
                </a:lnTo>
                <a:lnTo>
                  <a:pt x="113017" y="224269"/>
                </a:lnTo>
                <a:lnTo>
                  <a:pt x="114274" y="229984"/>
                </a:lnTo>
                <a:lnTo>
                  <a:pt x="90208" y="229984"/>
                </a:lnTo>
                <a:lnTo>
                  <a:pt x="90208" y="245681"/>
                </a:lnTo>
                <a:lnTo>
                  <a:pt x="76923" y="235661"/>
                </a:lnTo>
                <a:lnTo>
                  <a:pt x="65798" y="226314"/>
                </a:lnTo>
                <a:lnTo>
                  <a:pt x="57200" y="218427"/>
                </a:lnTo>
                <a:lnTo>
                  <a:pt x="51003" y="212331"/>
                </a:lnTo>
                <a:lnTo>
                  <a:pt x="62941" y="200863"/>
                </a:lnTo>
                <a:lnTo>
                  <a:pt x="82080" y="184950"/>
                </a:lnTo>
                <a:lnTo>
                  <a:pt x="107289" y="167779"/>
                </a:lnTo>
                <a:lnTo>
                  <a:pt x="137477" y="152514"/>
                </a:lnTo>
                <a:lnTo>
                  <a:pt x="137477" y="140385"/>
                </a:lnTo>
                <a:lnTo>
                  <a:pt x="84531" y="168389"/>
                </a:lnTo>
                <a:lnTo>
                  <a:pt x="51257" y="195491"/>
                </a:lnTo>
                <a:lnTo>
                  <a:pt x="35052" y="212331"/>
                </a:lnTo>
                <a:lnTo>
                  <a:pt x="38455" y="216141"/>
                </a:lnTo>
                <a:lnTo>
                  <a:pt x="84531" y="256108"/>
                </a:lnTo>
                <a:lnTo>
                  <a:pt x="90208" y="259943"/>
                </a:lnTo>
                <a:lnTo>
                  <a:pt x="90208" y="277025"/>
                </a:lnTo>
                <a:lnTo>
                  <a:pt x="102057" y="277025"/>
                </a:lnTo>
                <a:lnTo>
                  <a:pt x="102057" y="267411"/>
                </a:lnTo>
                <a:lnTo>
                  <a:pt x="121145" y="277634"/>
                </a:lnTo>
                <a:lnTo>
                  <a:pt x="142532" y="286499"/>
                </a:lnTo>
                <a:lnTo>
                  <a:pt x="165823" y="292976"/>
                </a:lnTo>
                <a:lnTo>
                  <a:pt x="190627" y="296049"/>
                </a:lnTo>
                <a:lnTo>
                  <a:pt x="190627" y="355079"/>
                </a:lnTo>
                <a:lnTo>
                  <a:pt x="255778" y="355079"/>
                </a:lnTo>
                <a:lnTo>
                  <a:pt x="255778" y="343268"/>
                </a:lnTo>
                <a:lnTo>
                  <a:pt x="202565" y="343268"/>
                </a:lnTo>
                <a:lnTo>
                  <a:pt x="202565" y="296049"/>
                </a:lnTo>
                <a:lnTo>
                  <a:pt x="233743" y="291528"/>
                </a:lnTo>
                <a:lnTo>
                  <a:pt x="255739" y="284175"/>
                </a:lnTo>
                <a:lnTo>
                  <a:pt x="262343" y="281978"/>
                </a:lnTo>
                <a:lnTo>
                  <a:pt x="282473" y="271995"/>
                </a:lnTo>
                <a:lnTo>
                  <a:pt x="287566" y="269481"/>
                </a:lnTo>
                <a:lnTo>
                  <a:pt x="308610" y="256108"/>
                </a:lnTo>
                <a:lnTo>
                  <a:pt x="327469" y="241731"/>
                </a:lnTo>
                <a:lnTo>
                  <a:pt x="341896" y="229069"/>
                </a:lnTo>
                <a:lnTo>
                  <a:pt x="351129" y="219989"/>
                </a:lnTo>
                <a:lnTo>
                  <a:pt x="354711" y="216141"/>
                </a:lnTo>
                <a:lnTo>
                  <a:pt x="358140" y="212331"/>
                </a:lnTo>
                <a:close/>
              </a:path>
              <a:path w="379730" h="402589" extrusionOk="0">
                <a:moveTo>
                  <a:pt x="379463" y="391668"/>
                </a:moveTo>
                <a:lnTo>
                  <a:pt x="367284" y="391668"/>
                </a:lnTo>
                <a:lnTo>
                  <a:pt x="367284" y="402323"/>
                </a:lnTo>
                <a:lnTo>
                  <a:pt x="379463" y="402323"/>
                </a:lnTo>
                <a:lnTo>
                  <a:pt x="379463" y="391668"/>
                </a:lnTo>
                <a:close/>
              </a:path>
              <a:path w="379730" h="402589" extrusionOk="0">
                <a:moveTo>
                  <a:pt x="379463" y="367284"/>
                </a:moveTo>
                <a:lnTo>
                  <a:pt x="338328" y="367284"/>
                </a:lnTo>
                <a:lnTo>
                  <a:pt x="338328" y="379463"/>
                </a:lnTo>
                <a:lnTo>
                  <a:pt x="379463" y="379463"/>
                </a:lnTo>
                <a:lnTo>
                  <a:pt x="379463" y="367284"/>
                </a:lnTo>
                <a:close/>
              </a:path>
              <a:path w="379730" h="402589" extrusionOk="0">
                <a:moveTo>
                  <a:pt x="379463" y="344424"/>
                </a:moveTo>
                <a:lnTo>
                  <a:pt x="291084" y="344424"/>
                </a:lnTo>
                <a:lnTo>
                  <a:pt x="291084" y="355079"/>
                </a:lnTo>
                <a:lnTo>
                  <a:pt x="379463" y="355079"/>
                </a:lnTo>
                <a:lnTo>
                  <a:pt x="379463" y="344424"/>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3168227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txBox="1">
            <a:spLocks noGrp="1"/>
          </p:cNvSpPr>
          <p:nvPr>
            <p:ph type="title"/>
          </p:nvPr>
        </p:nvSpPr>
        <p:spPr>
          <a:xfrm>
            <a:off x="2614929" y="541096"/>
            <a:ext cx="3913504" cy="483234"/>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DATASET: CREATION </a:t>
            </a:r>
            <a:r>
              <a:rPr lang="en-US" sz="2500" i="1">
                <a:latin typeface="Calibri"/>
                <a:ea typeface="Calibri"/>
                <a:cs typeface="Calibri"/>
                <a:sym typeface="Calibri"/>
              </a:rPr>
              <a:t>contd.</a:t>
            </a:r>
            <a:endParaRPr sz="2500">
              <a:latin typeface="Calibri"/>
              <a:ea typeface="Calibri"/>
              <a:cs typeface="Calibri"/>
              <a:sym typeface="Calibri"/>
            </a:endParaRPr>
          </a:p>
        </p:txBody>
      </p:sp>
      <p:sp>
        <p:nvSpPr>
          <p:cNvPr id="273" name="Google Shape;273;p29"/>
          <p:cNvSpPr/>
          <p:nvPr/>
        </p:nvSpPr>
        <p:spPr>
          <a:xfrm>
            <a:off x="4114800" y="2025097"/>
            <a:ext cx="76200" cy="633021"/>
          </a:xfrm>
          <a:custGeom>
            <a:avLst/>
            <a:gdLst/>
            <a:ahLst/>
            <a:cxnLst/>
            <a:rect l="l" t="t" r="r" b="b"/>
            <a:pathLst>
              <a:path w="76200" h="280669" extrusionOk="0">
                <a:moveTo>
                  <a:pt x="28193" y="206336"/>
                </a:moveTo>
                <a:lnTo>
                  <a:pt x="23252" y="207331"/>
                </a:lnTo>
                <a:lnTo>
                  <a:pt x="11144" y="215487"/>
                </a:lnTo>
                <a:lnTo>
                  <a:pt x="2988" y="227595"/>
                </a:lnTo>
                <a:lnTo>
                  <a:pt x="0" y="242443"/>
                </a:lnTo>
                <a:lnTo>
                  <a:pt x="2988" y="257236"/>
                </a:lnTo>
                <a:lnTo>
                  <a:pt x="11144" y="269351"/>
                </a:lnTo>
                <a:lnTo>
                  <a:pt x="23252" y="277536"/>
                </a:lnTo>
                <a:lnTo>
                  <a:pt x="38100" y="280543"/>
                </a:lnTo>
                <a:lnTo>
                  <a:pt x="52947" y="277536"/>
                </a:lnTo>
                <a:lnTo>
                  <a:pt x="65055" y="269351"/>
                </a:lnTo>
                <a:lnTo>
                  <a:pt x="73211" y="257236"/>
                </a:lnTo>
                <a:lnTo>
                  <a:pt x="76200" y="242443"/>
                </a:lnTo>
                <a:lnTo>
                  <a:pt x="28193" y="242443"/>
                </a:lnTo>
                <a:lnTo>
                  <a:pt x="28193" y="206336"/>
                </a:lnTo>
                <a:close/>
              </a:path>
              <a:path w="76200" h="280669" extrusionOk="0">
                <a:moveTo>
                  <a:pt x="38100" y="204343"/>
                </a:moveTo>
                <a:lnTo>
                  <a:pt x="28193" y="206336"/>
                </a:lnTo>
                <a:lnTo>
                  <a:pt x="28193" y="242443"/>
                </a:lnTo>
                <a:lnTo>
                  <a:pt x="48006" y="242443"/>
                </a:lnTo>
                <a:lnTo>
                  <a:pt x="48006" y="206336"/>
                </a:lnTo>
                <a:lnTo>
                  <a:pt x="38100" y="204343"/>
                </a:lnTo>
                <a:close/>
              </a:path>
              <a:path w="76200" h="280669" extrusionOk="0">
                <a:moveTo>
                  <a:pt x="48006" y="206336"/>
                </a:moveTo>
                <a:lnTo>
                  <a:pt x="48006" y="242443"/>
                </a:lnTo>
                <a:lnTo>
                  <a:pt x="76200" y="242443"/>
                </a:lnTo>
                <a:lnTo>
                  <a:pt x="73211" y="227595"/>
                </a:lnTo>
                <a:lnTo>
                  <a:pt x="65055" y="215487"/>
                </a:lnTo>
                <a:lnTo>
                  <a:pt x="52947" y="207331"/>
                </a:lnTo>
                <a:lnTo>
                  <a:pt x="48006" y="206336"/>
                </a:lnTo>
                <a:close/>
              </a:path>
              <a:path w="76200" h="280669" extrusionOk="0">
                <a:moveTo>
                  <a:pt x="28193" y="74206"/>
                </a:moveTo>
                <a:lnTo>
                  <a:pt x="28193" y="206336"/>
                </a:lnTo>
                <a:lnTo>
                  <a:pt x="38100" y="204343"/>
                </a:lnTo>
                <a:lnTo>
                  <a:pt x="48006" y="204343"/>
                </a:lnTo>
                <a:lnTo>
                  <a:pt x="48006" y="76200"/>
                </a:lnTo>
                <a:lnTo>
                  <a:pt x="38100" y="76200"/>
                </a:lnTo>
                <a:lnTo>
                  <a:pt x="28193" y="74206"/>
                </a:lnTo>
                <a:close/>
              </a:path>
              <a:path w="76200" h="280669" extrusionOk="0">
                <a:moveTo>
                  <a:pt x="48006" y="204343"/>
                </a:moveTo>
                <a:lnTo>
                  <a:pt x="38100" y="204343"/>
                </a:lnTo>
                <a:lnTo>
                  <a:pt x="48006" y="206336"/>
                </a:lnTo>
                <a:lnTo>
                  <a:pt x="48006" y="204343"/>
                </a:lnTo>
                <a:close/>
              </a:path>
              <a:path w="76200" h="280669" extrusionOk="0">
                <a:moveTo>
                  <a:pt x="48006" y="38100"/>
                </a:moveTo>
                <a:lnTo>
                  <a:pt x="28193" y="38100"/>
                </a:lnTo>
                <a:lnTo>
                  <a:pt x="28193" y="74206"/>
                </a:lnTo>
                <a:lnTo>
                  <a:pt x="38100" y="76200"/>
                </a:lnTo>
                <a:lnTo>
                  <a:pt x="48006" y="74206"/>
                </a:lnTo>
                <a:lnTo>
                  <a:pt x="48006" y="38100"/>
                </a:lnTo>
                <a:close/>
              </a:path>
              <a:path w="76200" h="280669" extrusionOk="0">
                <a:moveTo>
                  <a:pt x="48006" y="74206"/>
                </a:moveTo>
                <a:lnTo>
                  <a:pt x="38100" y="76200"/>
                </a:lnTo>
                <a:lnTo>
                  <a:pt x="48006" y="76200"/>
                </a:lnTo>
                <a:lnTo>
                  <a:pt x="48006" y="74206"/>
                </a:lnTo>
                <a:close/>
              </a:path>
              <a:path w="76200" h="28066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28066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74" name="Google Shape;274;p29"/>
          <p:cNvSpPr/>
          <p:nvPr/>
        </p:nvSpPr>
        <p:spPr>
          <a:xfrm>
            <a:off x="2590800" y="1657351"/>
            <a:ext cx="4267200" cy="64633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a:solidFill>
                  <a:schemeClr val="lt1"/>
                </a:solidFill>
                <a:latin typeface="Arial"/>
                <a:ea typeface="Arial"/>
                <a:cs typeface="Arial"/>
                <a:sym typeface="Arial"/>
              </a:rPr>
              <a:t>Examples of the training data.</a:t>
            </a:r>
            <a:endParaRPr/>
          </a:p>
          <a:p>
            <a:pPr marL="0" lvl="0" indent="0" algn="l" rtl="0">
              <a:spcBef>
                <a:spcPts val="0"/>
              </a:spcBef>
              <a:spcAft>
                <a:spcPts val="0"/>
              </a:spcAft>
              <a:buNone/>
            </a:pPr>
            <a:endParaRPr sz="1800" b="1">
              <a:solidFill>
                <a:schemeClr val="lt1"/>
              </a:solidFill>
            </a:endParaRPr>
          </a:p>
        </p:txBody>
      </p:sp>
      <p:pic>
        <p:nvPicPr>
          <p:cNvPr id="275" name="Google Shape;275;p29"/>
          <p:cNvPicPr preferRelativeResize="0"/>
          <p:nvPr/>
        </p:nvPicPr>
        <p:blipFill rotWithShape="1">
          <a:blip r:embed="rId3">
            <a:alphaModFix/>
          </a:blip>
          <a:srcRect/>
          <a:stretch/>
        </p:blipFill>
        <p:spPr>
          <a:xfrm>
            <a:off x="1905000" y="2658118"/>
            <a:ext cx="4715510" cy="2270760"/>
          </a:xfrm>
          <a:prstGeom prst="rect">
            <a:avLst/>
          </a:prstGeom>
          <a:noFill/>
          <a:ln>
            <a:noFill/>
          </a:ln>
          <a:effectLst>
            <a:glow rad="228600">
              <a:schemeClr val="accent5">
                <a:satMod val="175000"/>
                <a:alpha val="40000"/>
              </a:schemeClr>
            </a:glow>
          </a:effectLst>
        </p:spPr>
      </p:pic>
    </p:spTree>
    <p:extLst>
      <p:ext uri="{BB962C8B-B14F-4D97-AF65-F5344CB8AC3E}">
        <p14:creationId xmlns:p14="http://schemas.microsoft.com/office/powerpoint/2010/main" val="40638421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2971800" y="70308"/>
            <a:ext cx="2895600" cy="615553"/>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2000">
                <a:solidFill>
                  <a:schemeClr val="lt1"/>
                </a:solidFill>
              </a:rPr>
              <a:t>Work Plan (Gantt Chart)</a:t>
            </a:r>
            <a:endParaRPr sz="2000">
              <a:solidFill>
                <a:schemeClr val="lt1"/>
              </a:solidFill>
            </a:endParaRPr>
          </a:p>
        </p:txBody>
      </p:sp>
      <p:graphicFrame>
        <p:nvGraphicFramePr>
          <p:cNvPr id="281" name="Google Shape;281;p30"/>
          <p:cNvGraphicFramePr/>
          <p:nvPr>
            <p:extLst>
              <p:ext uri="{D42A27DB-BD31-4B8C-83A1-F6EECF244321}">
                <p14:modId xmlns:p14="http://schemas.microsoft.com/office/powerpoint/2010/main" val="694540407"/>
              </p:ext>
            </p:extLst>
          </p:nvPr>
        </p:nvGraphicFramePr>
        <p:xfrm>
          <a:off x="457194" y="1245170"/>
          <a:ext cx="7924875" cy="2969643"/>
        </p:xfrm>
        <a:graphic>
          <a:graphicData uri="http://schemas.openxmlformats.org/drawingml/2006/table">
            <a:tbl>
              <a:tblPr firstRow="1" firstCol="1" bandRow="1">
                <a:noFill/>
                <a:effectLst>
                  <a:reflection blurRad="6350" stA="50000" endA="275" endPos="40000" dist="101600" dir="5400000" sy="-100000" algn="bl" rotWithShape="0"/>
                </a:effectLst>
                <a:tableStyleId>{8107A0EB-461D-4125-82C6-75F109700812}</a:tableStyleId>
              </a:tblPr>
              <a:tblGrid>
                <a:gridCol w="1132125">
                  <a:extLst>
                    <a:ext uri="{9D8B030D-6E8A-4147-A177-3AD203B41FA5}">
                      <a16:colId xmlns:a16="http://schemas.microsoft.com/office/drawing/2014/main" val="20000"/>
                    </a:ext>
                  </a:extLst>
                </a:gridCol>
                <a:gridCol w="1132125">
                  <a:extLst>
                    <a:ext uri="{9D8B030D-6E8A-4147-A177-3AD203B41FA5}">
                      <a16:colId xmlns:a16="http://schemas.microsoft.com/office/drawing/2014/main" val="20001"/>
                    </a:ext>
                  </a:extLst>
                </a:gridCol>
                <a:gridCol w="1132125">
                  <a:extLst>
                    <a:ext uri="{9D8B030D-6E8A-4147-A177-3AD203B41FA5}">
                      <a16:colId xmlns:a16="http://schemas.microsoft.com/office/drawing/2014/main" val="20002"/>
                    </a:ext>
                  </a:extLst>
                </a:gridCol>
                <a:gridCol w="1132125">
                  <a:extLst>
                    <a:ext uri="{9D8B030D-6E8A-4147-A177-3AD203B41FA5}">
                      <a16:colId xmlns:a16="http://schemas.microsoft.com/office/drawing/2014/main" val="20003"/>
                    </a:ext>
                  </a:extLst>
                </a:gridCol>
                <a:gridCol w="1132125">
                  <a:extLst>
                    <a:ext uri="{9D8B030D-6E8A-4147-A177-3AD203B41FA5}">
                      <a16:colId xmlns:a16="http://schemas.microsoft.com/office/drawing/2014/main" val="20004"/>
                    </a:ext>
                  </a:extLst>
                </a:gridCol>
                <a:gridCol w="1132125">
                  <a:extLst>
                    <a:ext uri="{9D8B030D-6E8A-4147-A177-3AD203B41FA5}">
                      <a16:colId xmlns:a16="http://schemas.microsoft.com/office/drawing/2014/main" val="20005"/>
                    </a:ext>
                  </a:extLst>
                </a:gridCol>
                <a:gridCol w="1132125">
                  <a:extLst>
                    <a:ext uri="{9D8B030D-6E8A-4147-A177-3AD203B41FA5}">
                      <a16:colId xmlns:a16="http://schemas.microsoft.com/office/drawing/2014/main" val="20006"/>
                    </a:ext>
                  </a:extLst>
                </a:gridCol>
              </a:tblGrid>
              <a:tr h="130325">
                <a:tc>
                  <a:txBody>
                    <a:bodyPr/>
                    <a:lstStyle/>
                    <a:p>
                      <a:pPr marL="0" marR="0" lvl="0" indent="0" algn="ctr" rtl="0">
                        <a:lnSpc>
                          <a:spcPct val="107000"/>
                        </a:lnSpc>
                        <a:spcBef>
                          <a:spcPts val="0"/>
                        </a:spcBef>
                        <a:spcAft>
                          <a:spcPts val="0"/>
                        </a:spcAft>
                        <a:buNone/>
                      </a:pPr>
                      <a:r>
                        <a:rPr lang="en-US" sz="900" u="none" strike="noStrike" cap="none"/>
                        <a:t>Task</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November</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December </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February</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March </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r>
                        <a:rPr lang="en-US" sz="900" u="none" strike="noStrike" cap="none"/>
                        <a:t>April</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r>
                        <a:rPr lang="en-US" sz="900" u="none" strike="noStrike" cap="none"/>
                        <a:t>May </a:t>
                      </a:r>
                      <a:endParaRPr sz="800" u="none" strike="noStrike" cap="none">
                        <a:latin typeface="Calibri"/>
                        <a:ea typeface="Calibri"/>
                        <a:cs typeface="Calibri"/>
                        <a:sym typeface="Calibri"/>
                      </a:endParaRPr>
                    </a:p>
                  </a:txBody>
                  <a:tcPr marL="7225" marR="7225" marT="7225" marB="7225" anchor="ctr"/>
                </a:tc>
                <a:extLst>
                  <a:ext uri="{0D108BD9-81ED-4DB2-BD59-A6C34878D82A}">
                    <a16:rowId xmlns:a16="http://schemas.microsoft.com/office/drawing/2014/main" val="10000"/>
                  </a:ext>
                </a:extLst>
              </a:tr>
              <a:tr h="301950">
                <a:tc>
                  <a:txBody>
                    <a:bodyPr/>
                    <a:lstStyle/>
                    <a:p>
                      <a:pPr marL="0" marR="0" lvl="0" indent="0" algn="l" rtl="0">
                        <a:lnSpc>
                          <a:spcPct val="107000"/>
                        </a:lnSpc>
                        <a:spcBef>
                          <a:spcPts val="0"/>
                        </a:spcBef>
                        <a:spcAft>
                          <a:spcPts val="0"/>
                        </a:spcAft>
                        <a:buNone/>
                      </a:pPr>
                      <a:r>
                        <a:rPr lang="en-US" sz="900" u="none" strike="noStrike" cap="none"/>
                        <a:t>1. Data collection &amp; inspection</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extLst>
                  <a:ext uri="{0D108BD9-81ED-4DB2-BD59-A6C34878D82A}">
                    <a16:rowId xmlns:a16="http://schemas.microsoft.com/office/drawing/2014/main" val="10001"/>
                  </a:ext>
                </a:extLst>
              </a:tr>
              <a:tr h="248950">
                <a:tc>
                  <a:txBody>
                    <a:bodyPr/>
                    <a:lstStyle/>
                    <a:p>
                      <a:pPr marL="0" marR="0" lvl="0" indent="0" algn="l" rtl="0">
                        <a:lnSpc>
                          <a:spcPct val="107000"/>
                        </a:lnSpc>
                        <a:spcBef>
                          <a:spcPts val="0"/>
                        </a:spcBef>
                        <a:spcAft>
                          <a:spcPts val="0"/>
                        </a:spcAft>
                        <a:buNone/>
                      </a:pPr>
                      <a:r>
                        <a:rPr lang="en-US" sz="900" u="none" strike="noStrike" cap="none"/>
                        <a:t>2. Data Preprocessing</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dirty="0">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extLst>
                  <a:ext uri="{0D108BD9-81ED-4DB2-BD59-A6C34878D82A}">
                    <a16:rowId xmlns:a16="http://schemas.microsoft.com/office/drawing/2014/main" val="10002"/>
                  </a:ext>
                </a:extLst>
              </a:tr>
              <a:tr h="367600">
                <a:tc>
                  <a:txBody>
                    <a:bodyPr/>
                    <a:lstStyle/>
                    <a:p>
                      <a:pPr marL="0" marR="0" lvl="0" indent="0" algn="l" rtl="0">
                        <a:lnSpc>
                          <a:spcPct val="107000"/>
                        </a:lnSpc>
                        <a:spcBef>
                          <a:spcPts val="0"/>
                        </a:spcBef>
                        <a:spcAft>
                          <a:spcPts val="0"/>
                        </a:spcAft>
                        <a:buNone/>
                      </a:pPr>
                      <a:r>
                        <a:rPr lang="en-US" sz="900" u="none" strike="noStrike" cap="none"/>
                        <a:t>3. Basic CNN development &amp; tuning</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extLst>
                  <a:ext uri="{0D108BD9-81ED-4DB2-BD59-A6C34878D82A}">
                    <a16:rowId xmlns:a16="http://schemas.microsoft.com/office/drawing/2014/main" val="10003"/>
                  </a:ext>
                </a:extLst>
              </a:tr>
              <a:tr h="367600">
                <a:tc>
                  <a:txBody>
                    <a:bodyPr/>
                    <a:lstStyle/>
                    <a:p>
                      <a:pPr marL="0" marR="0" lvl="0" indent="0" algn="l" rtl="0">
                        <a:lnSpc>
                          <a:spcPct val="107000"/>
                        </a:lnSpc>
                        <a:spcBef>
                          <a:spcPts val="0"/>
                        </a:spcBef>
                        <a:spcAft>
                          <a:spcPts val="0"/>
                        </a:spcAft>
                        <a:buNone/>
                      </a:pPr>
                      <a:r>
                        <a:rPr lang="en-US" sz="900" u="none" strike="noStrike" cap="none"/>
                        <a:t>4. Enhanced CNN development &amp; tuning</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extLst>
                  <a:ext uri="{0D108BD9-81ED-4DB2-BD59-A6C34878D82A}">
                    <a16:rowId xmlns:a16="http://schemas.microsoft.com/office/drawing/2014/main" val="10004"/>
                  </a:ext>
                </a:extLst>
              </a:tr>
              <a:tr h="301950">
                <a:tc>
                  <a:txBody>
                    <a:bodyPr/>
                    <a:lstStyle/>
                    <a:p>
                      <a:pPr marL="0" marR="0" lvl="0" indent="0" algn="l" rtl="0">
                        <a:lnSpc>
                          <a:spcPct val="107000"/>
                        </a:lnSpc>
                        <a:spcBef>
                          <a:spcPts val="0"/>
                        </a:spcBef>
                        <a:spcAft>
                          <a:spcPts val="0"/>
                        </a:spcAft>
                        <a:buNone/>
                      </a:pPr>
                      <a:r>
                        <a:rPr lang="en-US" sz="900" u="none" strike="noStrike" cap="none"/>
                        <a:t>5. MobileNetV2 fine-tuning</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extLst>
                  <a:ext uri="{0D108BD9-81ED-4DB2-BD59-A6C34878D82A}">
                    <a16:rowId xmlns:a16="http://schemas.microsoft.com/office/drawing/2014/main" val="10005"/>
                  </a:ext>
                </a:extLst>
              </a:tr>
              <a:tr h="367600">
                <a:tc>
                  <a:txBody>
                    <a:bodyPr/>
                    <a:lstStyle/>
                    <a:p>
                      <a:pPr marL="0" marR="0" lvl="0" indent="0" algn="l" rtl="0">
                        <a:lnSpc>
                          <a:spcPct val="107000"/>
                        </a:lnSpc>
                        <a:spcBef>
                          <a:spcPts val="0"/>
                        </a:spcBef>
                        <a:spcAft>
                          <a:spcPts val="0"/>
                        </a:spcAft>
                        <a:buNone/>
                      </a:pPr>
                      <a:r>
                        <a:rPr lang="en-US" sz="900" u="none" strike="noStrike" cap="none"/>
                        <a:t>6. Model evaluation &amp; selection</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extLst>
                  <a:ext uri="{0D108BD9-81ED-4DB2-BD59-A6C34878D82A}">
                    <a16:rowId xmlns:a16="http://schemas.microsoft.com/office/drawing/2014/main" val="10006"/>
                  </a:ext>
                </a:extLst>
              </a:tr>
              <a:tr h="420400">
                <a:tc>
                  <a:txBody>
                    <a:bodyPr/>
                    <a:lstStyle/>
                    <a:p>
                      <a:pPr marL="0" marR="0" lvl="0" indent="0" algn="l" rtl="0">
                        <a:lnSpc>
                          <a:spcPct val="107000"/>
                        </a:lnSpc>
                        <a:spcBef>
                          <a:spcPts val="0"/>
                        </a:spcBef>
                        <a:spcAft>
                          <a:spcPts val="0"/>
                        </a:spcAft>
                        <a:buNone/>
                      </a:pPr>
                      <a:r>
                        <a:rPr lang="en-US" sz="900" u="none" strike="noStrike" cap="none"/>
                        <a:t>7. Mobile app &amp; 3D avatar integration</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r>
                        <a:rPr lang="en-US" sz="900" u="none" strike="noStrike" cap="none"/>
                        <a:t>     ■■■■</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extLst>
                  <a:ext uri="{0D108BD9-81ED-4DB2-BD59-A6C34878D82A}">
                    <a16:rowId xmlns:a16="http://schemas.microsoft.com/office/drawing/2014/main" val="10007"/>
                  </a:ext>
                </a:extLst>
              </a:tr>
              <a:tr h="420400">
                <a:tc>
                  <a:txBody>
                    <a:bodyPr/>
                    <a:lstStyle/>
                    <a:p>
                      <a:pPr marL="0" marR="0" lvl="0" indent="0" algn="l" rtl="0">
                        <a:lnSpc>
                          <a:spcPct val="107000"/>
                        </a:lnSpc>
                        <a:spcBef>
                          <a:spcPts val="0"/>
                        </a:spcBef>
                        <a:spcAft>
                          <a:spcPts val="0"/>
                        </a:spcAft>
                        <a:buNone/>
                      </a:pPr>
                      <a:r>
                        <a:rPr lang="en-US" sz="900" u="none" strike="noStrike" cap="none"/>
                        <a:t>8. Report writing &amp; presentation prep</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l" rtl="0">
                        <a:lnSpc>
                          <a:spcPct val="107000"/>
                        </a:lnSpc>
                        <a:spcBef>
                          <a:spcPts val="0"/>
                        </a:spcBef>
                        <a:spcAft>
                          <a:spcPts val="0"/>
                        </a:spcAft>
                        <a:buNone/>
                      </a:pP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a:t>■■</a:t>
                      </a:r>
                      <a:endParaRPr sz="800" u="none" strike="noStrike" cap="none">
                        <a:latin typeface="Calibri"/>
                        <a:ea typeface="Calibri"/>
                        <a:cs typeface="Calibri"/>
                        <a:sym typeface="Calibri"/>
                      </a:endParaRPr>
                    </a:p>
                  </a:txBody>
                  <a:tcPr marL="7225" marR="7225" marT="7225" marB="7225" anchor="ctr"/>
                </a:tc>
                <a:tc>
                  <a:txBody>
                    <a:bodyPr/>
                    <a:lstStyle/>
                    <a:p>
                      <a:pPr marL="0" marR="0" lvl="0" indent="0" algn="ctr" rtl="0">
                        <a:lnSpc>
                          <a:spcPct val="107000"/>
                        </a:lnSpc>
                        <a:spcBef>
                          <a:spcPts val="0"/>
                        </a:spcBef>
                        <a:spcAft>
                          <a:spcPts val="0"/>
                        </a:spcAft>
                        <a:buNone/>
                      </a:pPr>
                      <a:r>
                        <a:rPr lang="en-US" sz="900" u="none" strike="noStrike" cap="none" dirty="0"/>
                        <a:t>■■</a:t>
                      </a:r>
                      <a:endParaRPr sz="800" u="none" strike="noStrike" cap="none" dirty="0">
                        <a:latin typeface="Calibri"/>
                        <a:ea typeface="Calibri"/>
                        <a:cs typeface="Calibri"/>
                        <a:sym typeface="Calibri"/>
                      </a:endParaRPr>
                    </a:p>
                  </a:txBody>
                  <a:tcPr marL="7225" marR="7225" marT="7225" marB="7225" anchor="ctr"/>
                </a:tc>
                <a:extLst>
                  <a:ext uri="{0D108BD9-81ED-4DB2-BD59-A6C34878D82A}">
                    <a16:rowId xmlns:a16="http://schemas.microsoft.com/office/drawing/2014/main" val="10008"/>
                  </a:ext>
                </a:extLst>
              </a:tr>
            </a:tbl>
          </a:graphicData>
        </a:graphic>
      </p:graphicFrame>
      <p:sp>
        <p:nvSpPr>
          <p:cNvPr id="282" name="Google Shape;282;p30"/>
          <p:cNvSpPr/>
          <p:nvPr/>
        </p:nvSpPr>
        <p:spPr>
          <a:xfrm>
            <a:off x="457195" y="844632"/>
            <a:ext cx="10137780" cy="26161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1" i="0" u="none" strike="noStrike" cap="none">
                <a:solidFill>
                  <a:schemeClr val="dk1"/>
                </a:solidFill>
                <a:latin typeface="Arial"/>
                <a:ea typeface="Arial"/>
                <a:cs typeface="Arial"/>
                <a:sym typeface="Arial"/>
              </a:rPr>
              <a:t>■</a:t>
            </a:r>
            <a:r>
              <a:rPr lang="en-US" sz="1100" b="1" i="0" u="none" strike="noStrike" cap="none">
                <a:solidFill>
                  <a:schemeClr val="lt1"/>
                </a:solidFill>
              </a:rPr>
              <a:t> = Active phase for each task.</a:t>
            </a:r>
            <a:r>
              <a:rPr lang="en-US" sz="600" b="1" i="0" u="none" strike="noStrike" cap="none">
                <a:solidFill>
                  <a:schemeClr val="lt1"/>
                </a:solidFill>
                <a:latin typeface="Arial"/>
                <a:ea typeface="Arial"/>
                <a:cs typeface="Arial"/>
                <a:sym typeface="Arial"/>
              </a:rPr>
              <a:t> </a:t>
            </a:r>
            <a:endParaRPr sz="1800" b="1"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94388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1"/>
          <p:cNvSpPr txBox="1"/>
          <p:nvPr/>
        </p:nvSpPr>
        <p:spPr>
          <a:xfrm>
            <a:off x="223215" y="1875535"/>
            <a:ext cx="2421255" cy="1305560"/>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None/>
            </a:pPr>
            <a:r>
              <a:rPr lang="en-US" sz="2800" b="1">
                <a:solidFill>
                  <a:srgbClr val="F3F3F3"/>
                </a:solidFill>
                <a:latin typeface="Calibri"/>
                <a:ea typeface="Calibri"/>
                <a:cs typeface="Calibri"/>
                <a:sym typeface="Calibri"/>
              </a:rPr>
              <a:t>EXPERIMENT &amp; RESULTS: MODEL INITIALIZATION</a:t>
            </a:r>
            <a:endParaRPr sz="2800">
              <a:latin typeface="Calibri"/>
              <a:ea typeface="Calibri"/>
              <a:cs typeface="Calibri"/>
              <a:sym typeface="Calibri"/>
            </a:endParaRPr>
          </a:p>
        </p:txBody>
      </p:sp>
      <p:sp>
        <p:nvSpPr>
          <p:cNvPr id="288" name="Google Shape;288;p31"/>
          <p:cNvSpPr txBox="1"/>
          <p:nvPr/>
        </p:nvSpPr>
        <p:spPr>
          <a:xfrm>
            <a:off x="3497326" y="209550"/>
            <a:ext cx="4579874" cy="4198585"/>
          </a:xfrm>
          <a:prstGeom prst="rect">
            <a:avLst/>
          </a:prstGeom>
          <a:noFill/>
          <a:ln>
            <a:noFill/>
          </a:ln>
        </p:spPr>
        <p:txBody>
          <a:bodyPr spcFirstLastPara="1" wrap="square" lIns="0" tIns="12700" rIns="0" bIns="0" anchor="t" anchorCtr="0">
            <a:spAutoFit/>
          </a:bodyPr>
          <a:lstStyle/>
          <a:p>
            <a:pPr marL="285750" lvl="0" indent="-285750" algn="l" rtl="0">
              <a:spcBef>
                <a:spcPts val="0"/>
              </a:spcBef>
              <a:spcAft>
                <a:spcPts val="0"/>
              </a:spcAft>
              <a:buClr>
                <a:schemeClr val="lt1"/>
              </a:buClr>
              <a:buSzPts val="1600"/>
              <a:buFont typeface="Arial"/>
              <a:buChar char="•"/>
            </a:pPr>
            <a:r>
              <a:rPr lang="en-US" sz="1600">
                <a:solidFill>
                  <a:schemeClr val="lt1"/>
                </a:solidFill>
              </a:rPr>
              <a:t>Training on 2 phases for more robust model</a:t>
            </a:r>
            <a:endParaRPr/>
          </a:p>
          <a:p>
            <a:pPr marL="285750" lvl="0" indent="-285750" algn="l" rtl="0">
              <a:spcBef>
                <a:spcPts val="0"/>
              </a:spcBef>
              <a:spcAft>
                <a:spcPts val="0"/>
              </a:spcAft>
              <a:buClr>
                <a:schemeClr val="lt1"/>
              </a:buClr>
              <a:buSzPts val="1600"/>
              <a:buFont typeface="Arial"/>
              <a:buChar char="•"/>
            </a:pPr>
            <a:r>
              <a:rPr lang="en-US" sz="1600">
                <a:solidFill>
                  <a:schemeClr val="lt1"/>
                </a:solidFill>
              </a:rPr>
              <a:t>First phase for 30 epochs</a:t>
            </a:r>
            <a:endParaRPr/>
          </a:p>
          <a:p>
            <a:pPr marL="285750" lvl="0" indent="-285750" algn="l" rtl="0">
              <a:spcBef>
                <a:spcPts val="0"/>
              </a:spcBef>
              <a:spcAft>
                <a:spcPts val="0"/>
              </a:spcAft>
              <a:buClr>
                <a:schemeClr val="lt1"/>
              </a:buClr>
              <a:buSzPts val="1600"/>
              <a:buFont typeface="Arial"/>
              <a:buChar char="•"/>
            </a:pPr>
            <a:r>
              <a:rPr lang="en-US" sz="1600">
                <a:solidFill>
                  <a:schemeClr val="lt1"/>
                </a:solidFill>
              </a:rPr>
              <a:t>Second phase for 25 epochs</a:t>
            </a:r>
            <a:endParaRPr/>
          </a:p>
          <a:p>
            <a:pPr marL="285750" lvl="0" indent="-285750" algn="l" rtl="0">
              <a:spcBef>
                <a:spcPts val="0"/>
              </a:spcBef>
              <a:spcAft>
                <a:spcPts val="0"/>
              </a:spcAft>
              <a:buClr>
                <a:schemeClr val="lt1"/>
              </a:buClr>
              <a:buSzPts val="1600"/>
              <a:buFont typeface="Arial"/>
              <a:buChar char="•"/>
            </a:pPr>
            <a:r>
              <a:rPr lang="en-US" sz="1600">
                <a:solidFill>
                  <a:schemeClr val="lt1"/>
                </a:solidFill>
              </a:rPr>
              <a:t>Input shape 224x224</a:t>
            </a:r>
            <a:endParaRPr sz="1600">
              <a:solidFill>
                <a:schemeClr val="lt1"/>
              </a:solidFill>
            </a:endParaRPr>
          </a:p>
          <a:p>
            <a:pPr marL="285750" lvl="0" indent="-285750" algn="l" rtl="0">
              <a:spcBef>
                <a:spcPts val="0"/>
              </a:spcBef>
              <a:spcAft>
                <a:spcPts val="0"/>
              </a:spcAft>
              <a:buClr>
                <a:schemeClr val="lt1"/>
              </a:buClr>
              <a:buSzPts val="1600"/>
              <a:buFont typeface="Arial"/>
              <a:buChar char="•"/>
            </a:pPr>
            <a:r>
              <a:rPr lang="en-US" sz="1600">
                <a:solidFill>
                  <a:schemeClr val="lt1"/>
                </a:solidFill>
              </a:rPr>
              <a:t>Define English to Arabic mapping for labels to be used in label encoder.</a:t>
            </a:r>
            <a:endParaRPr/>
          </a:p>
          <a:p>
            <a:pPr marL="285750" lvl="0" indent="-285750" algn="l" rtl="0">
              <a:spcBef>
                <a:spcPts val="0"/>
              </a:spcBef>
              <a:spcAft>
                <a:spcPts val="0"/>
              </a:spcAft>
              <a:buClr>
                <a:schemeClr val="lt1"/>
              </a:buClr>
              <a:buSzPts val="1600"/>
              <a:buFont typeface="Arial"/>
              <a:buChar char="•"/>
            </a:pPr>
            <a:r>
              <a:rPr lang="en-US" sz="1600">
                <a:solidFill>
                  <a:schemeClr val="lt1"/>
                </a:solidFill>
              </a:rPr>
              <a:t>Split data Train/Val/Test split (80/10/10) for true unseen evaluation.</a:t>
            </a:r>
            <a:endParaRPr/>
          </a:p>
          <a:p>
            <a:pPr marL="285750" lvl="0" indent="-285750" algn="l" rtl="0">
              <a:spcBef>
                <a:spcPts val="0"/>
              </a:spcBef>
              <a:spcAft>
                <a:spcPts val="0"/>
              </a:spcAft>
              <a:buClr>
                <a:schemeClr val="lt1"/>
              </a:buClr>
              <a:buSzPts val="1600"/>
              <a:buFont typeface="Arial"/>
              <a:buChar char="•"/>
            </a:pPr>
            <a:r>
              <a:rPr lang="en-US" sz="1600">
                <a:solidFill>
                  <a:schemeClr val="lt1"/>
                </a:solidFill>
              </a:rPr>
              <a:t>converting from BGR to RGB because Pre-trained models are trained on RGB images.</a:t>
            </a:r>
            <a:endParaRPr/>
          </a:p>
          <a:p>
            <a:pPr marL="285750" lvl="0" indent="-285750" algn="l" rtl="0">
              <a:spcBef>
                <a:spcPts val="0"/>
              </a:spcBef>
              <a:spcAft>
                <a:spcPts val="0"/>
              </a:spcAft>
              <a:buClr>
                <a:schemeClr val="lt1"/>
              </a:buClr>
              <a:buSzPts val="1600"/>
              <a:buFont typeface="Arial"/>
              <a:buChar char="•"/>
            </a:pPr>
            <a:r>
              <a:rPr lang="en-US" sz="1600">
                <a:solidFill>
                  <a:schemeClr val="lt1"/>
                </a:solidFill>
              </a:rPr>
              <a:t>Adam Optimizer</a:t>
            </a:r>
            <a:endParaRPr/>
          </a:p>
          <a:p>
            <a:pPr marL="285750" lvl="0" indent="-285750" algn="l" rtl="0">
              <a:spcBef>
                <a:spcPts val="0"/>
              </a:spcBef>
              <a:spcAft>
                <a:spcPts val="0"/>
              </a:spcAft>
              <a:buClr>
                <a:schemeClr val="lt1"/>
              </a:buClr>
              <a:buSzPts val="1600"/>
              <a:buFont typeface="Arial"/>
              <a:buChar char="•"/>
            </a:pPr>
            <a:r>
              <a:rPr lang="en-US" sz="1600">
                <a:solidFill>
                  <a:schemeClr val="lt1"/>
                </a:solidFill>
              </a:rPr>
              <a:t>Learning rate 0.001</a:t>
            </a:r>
            <a:endParaRPr/>
          </a:p>
          <a:p>
            <a:pPr marL="285750" lvl="0" indent="-285750" algn="l" rtl="0">
              <a:spcBef>
                <a:spcPts val="0"/>
              </a:spcBef>
              <a:spcAft>
                <a:spcPts val="0"/>
              </a:spcAft>
              <a:buClr>
                <a:srgbClr val="F3F3F3"/>
              </a:buClr>
              <a:buSzPts val="1600"/>
              <a:buFont typeface="Arial"/>
              <a:buChar char="•"/>
            </a:pPr>
            <a:r>
              <a:rPr lang="en-US" sz="1600">
                <a:solidFill>
                  <a:srgbClr val="F3F3F3"/>
                </a:solidFill>
                <a:latin typeface="Trebuchet MS"/>
                <a:ea typeface="Trebuchet MS"/>
                <a:cs typeface="Trebuchet MS"/>
                <a:sym typeface="Trebuchet MS"/>
              </a:rPr>
              <a:t>Batch Size of 32</a:t>
            </a:r>
            <a:endParaRPr/>
          </a:p>
          <a:p>
            <a:pPr marL="285750" lvl="0" indent="-285750" algn="l" rtl="0">
              <a:spcBef>
                <a:spcPts val="0"/>
              </a:spcBef>
              <a:spcAft>
                <a:spcPts val="0"/>
              </a:spcAft>
              <a:buClr>
                <a:srgbClr val="F3F3F3"/>
              </a:buClr>
              <a:buSzPts val="1600"/>
              <a:buFont typeface="Arial"/>
              <a:buChar char="•"/>
            </a:pPr>
            <a:r>
              <a:rPr lang="en-US" sz="1600">
                <a:solidFill>
                  <a:srgbClr val="F3F3F3"/>
                </a:solidFill>
                <a:latin typeface="Trebuchet MS"/>
                <a:ea typeface="Trebuchet MS"/>
                <a:cs typeface="Trebuchet MS"/>
                <a:sym typeface="Trebuchet MS"/>
              </a:rPr>
              <a:t>Reduce Learning Rate Regularization.</a:t>
            </a:r>
            <a:endParaRPr/>
          </a:p>
          <a:p>
            <a:pPr marL="285750" lvl="0" indent="-285750" algn="l" rtl="0">
              <a:spcBef>
                <a:spcPts val="0"/>
              </a:spcBef>
              <a:spcAft>
                <a:spcPts val="0"/>
              </a:spcAft>
              <a:buClr>
                <a:srgbClr val="F3F3F3"/>
              </a:buClr>
              <a:buSzPts val="1600"/>
              <a:buFont typeface="Arial"/>
              <a:buChar char="•"/>
            </a:pPr>
            <a:r>
              <a:rPr lang="en-US" sz="1600">
                <a:solidFill>
                  <a:srgbClr val="F3F3F3"/>
                </a:solidFill>
                <a:latin typeface="Trebuchet MS"/>
                <a:ea typeface="Trebuchet MS"/>
                <a:cs typeface="Trebuchet MS"/>
                <a:sym typeface="Trebuchet MS"/>
              </a:rPr>
              <a:t>Early Stopping Regularization.</a:t>
            </a:r>
            <a:endParaRPr/>
          </a:p>
          <a:p>
            <a:pPr marL="285750" lvl="0" indent="-285750" algn="l" rtl="0">
              <a:spcBef>
                <a:spcPts val="0"/>
              </a:spcBef>
              <a:spcAft>
                <a:spcPts val="0"/>
              </a:spcAft>
              <a:buClr>
                <a:srgbClr val="F3F3F3"/>
              </a:buClr>
              <a:buSzPts val="1600"/>
              <a:buFont typeface="Arial"/>
              <a:buChar char="•"/>
            </a:pPr>
            <a:r>
              <a:rPr lang="en-US" sz="1600">
                <a:solidFill>
                  <a:srgbClr val="F3F3F3"/>
                </a:solidFill>
                <a:latin typeface="Trebuchet MS"/>
                <a:ea typeface="Trebuchet MS"/>
                <a:cs typeface="Trebuchet MS"/>
                <a:sym typeface="Trebuchet MS"/>
              </a:rPr>
              <a:t>dropout rate (0.3).</a:t>
            </a:r>
            <a:endParaRPr/>
          </a:p>
          <a:p>
            <a:pPr marL="285750" lvl="0" indent="-285750" algn="l" rtl="0">
              <a:spcBef>
                <a:spcPts val="0"/>
              </a:spcBef>
              <a:spcAft>
                <a:spcPts val="0"/>
              </a:spcAft>
              <a:buClr>
                <a:schemeClr val="lt1"/>
              </a:buClr>
              <a:buSzPts val="1600"/>
              <a:buFont typeface="Arial"/>
              <a:buChar char="•"/>
            </a:pPr>
            <a:r>
              <a:rPr lang="en-US" sz="1600">
                <a:solidFill>
                  <a:schemeClr val="lt1"/>
                </a:solidFill>
              </a:rPr>
              <a:t>Compute Balance Class Weight</a:t>
            </a:r>
            <a:endParaRPr sz="1600">
              <a:solidFill>
                <a:schemeClr val="lt1"/>
              </a:solidFill>
            </a:endParaRPr>
          </a:p>
        </p:txBody>
      </p:sp>
      <p:sp>
        <p:nvSpPr>
          <p:cNvPr id="289" name="Google Shape;289;p31"/>
          <p:cNvSpPr/>
          <p:nvPr/>
        </p:nvSpPr>
        <p:spPr>
          <a:xfrm>
            <a:off x="2839973" y="1808226"/>
            <a:ext cx="76200" cy="1529080"/>
          </a:xfrm>
          <a:custGeom>
            <a:avLst/>
            <a:gdLst/>
            <a:ahLst/>
            <a:cxnLst/>
            <a:rect l="l" t="t" r="r" b="b"/>
            <a:pathLst>
              <a:path w="76200" h="1529079" extrusionOk="0">
                <a:moveTo>
                  <a:pt x="28193" y="1454492"/>
                </a:moveTo>
                <a:lnTo>
                  <a:pt x="23252" y="1455487"/>
                </a:lnTo>
                <a:lnTo>
                  <a:pt x="11144" y="1463643"/>
                </a:lnTo>
                <a:lnTo>
                  <a:pt x="2988" y="1475751"/>
                </a:lnTo>
                <a:lnTo>
                  <a:pt x="0" y="1490599"/>
                </a:lnTo>
                <a:lnTo>
                  <a:pt x="2988" y="1505392"/>
                </a:lnTo>
                <a:lnTo>
                  <a:pt x="11144" y="1517507"/>
                </a:lnTo>
                <a:lnTo>
                  <a:pt x="23252" y="1525692"/>
                </a:lnTo>
                <a:lnTo>
                  <a:pt x="38100" y="1528699"/>
                </a:lnTo>
                <a:lnTo>
                  <a:pt x="52947" y="1525692"/>
                </a:lnTo>
                <a:lnTo>
                  <a:pt x="65055" y="1517507"/>
                </a:lnTo>
                <a:lnTo>
                  <a:pt x="73211" y="1505392"/>
                </a:lnTo>
                <a:lnTo>
                  <a:pt x="76200" y="1490599"/>
                </a:lnTo>
                <a:lnTo>
                  <a:pt x="28193" y="1490599"/>
                </a:lnTo>
                <a:lnTo>
                  <a:pt x="28193" y="1454492"/>
                </a:lnTo>
                <a:close/>
              </a:path>
              <a:path w="76200" h="1529079" extrusionOk="0">
                <a:moveTo>
                  <a:pt x="38100" y="1452499"/>
                </a:moveTo>
                <a:lnTo>
                  <a:pt x="28193" y="1454492"/>
                </a:lnTo>
                <a:lnTo>
                  <a:pt x="28193" y="1490599"/>
                </a:lnTo>
                <a:lnTo>
                  <a:pt x="48006" y="1490599"/>
                </a:lnTo>
                <a:lnTo>
                  <a:pt x="48006" y="1454492"/>
                </a:lnTo>
                <a:lnTo>
                  <a:pt x="38100" y="1452499"/>
                </a:lnTo>
                <a:close/>
              </a:path>
              <a:path w="76200" h="1529079" extrusionOk="0">
                <a:moveTo>
                  <a:pt x="48006" y="1454492"/>
                </a:moveTo>
                <a:lnTo>
                  <a:pt x="48006" y="1490599"/>
                </a:lnTo>
                <a:lnTo>
                  <a:pt x="76200" y="1490599"/>
                </a:lnTo>
                <a:lnTo>
                  <a:pt x="73211" y="1475751"/>
                </a:lnTo>
                <a:lnTo>
                  <a:pt x="65055" y="1463643"/>
                </a:lnTo>
                <a:lnTo>
                  <a:pt x="52947" y="1455487"/>
                </a:lnTo>
                <a:lnTo>
                  <a:pt x="48006" y="1454492"/>
                </a:lnTo>
                <a:close/>
              </a:path>
              <a:path w="76200" h="1529079" extrusionOk="0">
                <a:moveTo>
                  <a:pt x="28193" y="74206"/>
                </a:moveTo>
                <a:lnTo>
                  <a:pt x="28193" y="1454492"/>
                </a:lnTo>
                <a:lnTo>
                  <a:pt x="38100" y="1452499"/>
                </a:lnTo>
                <a:lnTo>
                  <a:pt x="48006" y="1452499"/>
                </a:lnTo>
                <a:lnTo>
                  <a:pt x="48006" y="76200"/>
                </a:lnTo>
                <a:lnTo>
                  <a:pt x="38100" y="76200"/>
                </a:lnTo>
                <a:lnTo>
                  <a:pt x="28193" y="74206"/>
                </a:lnTo>
                <a:close/>
              </a:path>
              <a:path w="76200" h="1529079" extrusionOk="0">
                <a:moveTo>
                  <a:pt x="48006" y="1452499"/>
                </a:moveTo>
                <a:lnTo>
                  <a:pt x="38100" y="1452499"/>
                </a:lnTo>
                <a:lnTo>
                  <a:pt x="48006" y="1454492"/>
                </a:lnTo>
                <a:lnTo>
                  <a:pt x="48006" y="1452499"/>
                </a:lnTo>
                <a:close/>
              </a:path>
              <a:path w="76200" h="1529079" extrusionOk="0">
                <a:moveTo>
                  <a:pt x="48006" y="38100"/>
                </a:moveTo>
                <a:lnTo>
                  <a:pt x="28193" y="38100"/>
                </a:lnTo>
                <a:lnTo>
                  <a:pt x="28193" y="74206"/>
                </a:lnTo>
                <a:lnTo>
                  <a:pt x="38100" y="76200"/>
                </a:lnTo>
                <a:lnTo>
                  <a:pt x="48006" y="74206"/>
                </a:lnTo>
                <a:lnTo>
                  <a:pt x="48006" y="38100"/>
                </a:lnTo>
                <a:close/>
              </a:path>
              <a:path w="76200" h="1529079" extrusionOk="0">
                <a:moveTo>
                  <a:pt x="48006" y="74206"/>
                </a:moveTo>
                <a:lnTo>
                  <a:pt x="38100" y="76200"/>
                </a:lnTo>
                <a:lnTo>
                  <a:pt x="48006" y="76200"/>
                </a:lnTo>
                <a:lnTo>
                  <a:pt x="48006" y="74206"/>
                </a:lnTo>
                <a:close/>
              </a:path>
              <a:path w="76200" h="152907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152907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Tree>
    <p:extLst>
      <p:ext uri="{BB962C8B-B14F-4D97-AF65-F5344CB8AC3E}">
        <p14:creationId xmlns:p14="http://schemas.microsoft.com/office/powerpoint/2010/main" val="2712338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2"/>
          <p:cNvSpPr txBox="1">
            <a:spLocks noGrp="1"/>
          </p:cNvSpPr>
          <p:nvPr>
            <p:ph type="title"/>
          </p:nvPr>
        </p:nvSpPr>
        <p:spPr>
          <a:xfrm>
            <a:off x="289661" y="370078"/>
            <a:ext cx="8562975" cy="1049722"/>
          </a:xfrm>
          <a:prstGeom prst="rect">
            <a:avLst/>
          </a:prstGeom>
          <a:noFill/>
          <a:ln>
            <a:noFill/>
          </a:ln>
        </p:spPr>
        <p:txBody>
          <a:bodyPr spcFirstLastPara="1" wrap="square" lIns="0" tIns="186125" rIns="0" bIns="0" anchor="t" anchorCtr="0">
            <a:spAutoFit/>
          </a:bodyPr>
          <a:lstStyle/>
          <a:p>
            <a:pPr marL="1366520" lvl="0" indent="0" algn="l" rtl="0">
              <a:lnSpc>
                <a:spcPct val="100000"/>
              </a:lnSpc>
              <a:spcBef>
                <a:spcPts val="0"/>
              </a:spcBef>
              <a:spcAft>
                <a:spcPts val="0"/>
              </a:spcAft>
              <a:buNone/>
            </a:pPr>
            <a:r>
              <a:rPr lang="en-US" sz="2800"/>
              <a:t>EXPERIMENT &amp; RESULTS: Visualizations for MobileNetV2</a:t>
            </a:r>
            <a:endParaRPr sz="2800"/>
          </a:p>
        </p:txBody>
      </p:sp>
      <p:sp>
        <p:nvSpPr>
          <p:cNvPr id="295" name="Google Shape;295;p32"/>
          <p:cNvSpPr/>
          <p:nvPr/>
        </p:nvSpPr>
        <p:spPr>
          <a:xfrm>
            <a:off x="2133600" y="2006435"/>
            <a:ext cx="76200" cy="485140"/>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6" y="446658"/>
                </a:lnTo>
                <a:lnTo>
                  <a:pt x="48006" y="410564"/>
                </a:lnTo>
                <a:lnTo>
                  <a:pt x="38100" y="408558"/>
                </a:lnTo>
                <a:close/>
              </a:path>
              <a:path w="76200" h="485139" extrusionOk="0">
                <a:moveTo>
                  <a:pt x="48006" y="410564"/>
                </a:moveTo>
                <a:lnTo>
                  <a:pt x="48006" y="446658"/>
                </a:lnTo>
                <a:lnTo>
                  <a:pt x="76200" y="446658"/>
                </a:lnTo>
                <a:lnTo>
                  <a:pt x="73211" y="431865"/>
                </a:lnTo>
                <a:lnTo>
                  <a:pt x="65055" y="419750"/>
                </a:lnTo>
                <a:lnTo>
                  <a:pt x="52947" y="411565"/>
                </a:lnTo>
                <a:lnTo>
                  <a:pt x="48006" y="410564"/>
                </a:lnTo>
                <a:close/>
              </a:path>
              <a:path w="76200" h="485139" extrusionOk="0">
                <a:moveTo>
                  <a:pt x="28193" y="74206"/>
                </a:moveTo>
                <a:lnTo>
                  <a:pt x="28193" y="410564"/>
                </a:lnTo>
                <a:lnTo>
                  <a:pt x="38100" y="408558"/>
                </a:lnTo>
                <a:lnTo>
                  <a:pt x="48006" y="408558"/>
                </a:lnTo>
                <a:lnTo>
                  <a:pt x="48006" y="76200"/>
                </a:lnTo>
                <a:lnTo>
                  <a:pt x="38100" y="76200"/>
                </a:lnTo>
                <a:lnTo>
                  <a:pt x="28193" y="74206"/>
                </a:lnTo>
                <a:close/>
              </a:path>
              <a:path w="76200" h="485139" extrusionOk="0">
                <a:moveTo>
                  <a:pt x="48006" y="408558"/>
                </a:moveTo>
                <a:lnTo>
                  <a:pt x="38100" y="408558"/>
                </a:lnTo>
                <a:lnTo>
                  <a:pt x="48006" y="410564"/>
                </a:lnTo>
                <a:lnTo>
                  <a:pt x="48006" y="408558"/>
                </a:lnTo>
                <a:close/>
              </a:path>
              <a:path w="76200" h="485139" extrusionOk="0">
                <a:moveTo>
                  <a:pt x="48006" y="38100"/>
                </a:moveTo>
                <a:lnTo>
                  <a:pt x="28193" y="38100"/>
                </a:lnTo>
                <a:lnTo>
                  <a:pt x="28193" y="74206"/>
                </a:lnTo>
                <a:lnTo>
                  <a:pt x="38100" y="76200"/>
                </a:lnTo>
                <a:lnTo>
                  <a:pt x="48006" y="74206"/>
                </a:lnTo>
                <a:lnTo>
                  <a:pt x="48006" y="38100"/>
                </a:lnTo>
                <a:close/>
              </a:path>
              <a:path w="76200" h="485139" extrusionOk="0">
                <a:moveTo>
                  <a:pt x="48006" y="74206"/>
                </a:moveTo>
                <a:lnTo>
                  <a:pt x="38100" y="76200"/>
                </a:lnTo>
                <a:lnTo>
                  <a:pt x="48006" y="76200"/>
                </a:lnTo>
                <a:lnTo>
                  <a:pt x="48006"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296" name="Google Shape;296;p32"/>
          <p:cNvSpPr/>
          <p:nvPr/>
        </p:nvSpPr>
        <p:spPr>
          <a:xfrm>
            <a:off x="6362699" y="1989433"/>
            <a:ext cx="76200" cy="485140"/>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5" y="446658"/>
                </a:lnTo>
                <a:lnTo>
                  <a:pt x="48005" y="410564"/>
                </a:lnTo>
                <a:lnTo>
                  <a:pt x="38100" y="408558"/>
                </a:lnTo>
                <a:close/>
              </a:path>
              <a:path w="76200" h="485139" extrusionOk="0">
                <a:moveTo>
                  <a:pt x="48006" y="410564"/>
                </a:moveTo>
                <a:lnTo>
                  <a:pt x="48005" y="446658"/>
                </a:lnTo>
                <a:lnTo>
                  <a:pt x="76200" y="446658"/>
                </a:lnTo>
                <a:lnTo>
                  <a:pt x="73211" y="431865"/>
                </a:lnTo>
                <a:lnTo>
                  <a:pt x="65055" y="419750"/>
                </a:lnTo>
                <a:lnTo>
                  <a:pt x="52947" y="411565"/>
                </a:lnTo>
                <a:lnTo>
                  <a:pt x="48006" y="410564"/>
                </a:lnTo>
                <a:close/>
              </a:path>
              <a:path w="76200" h="485139" extrusionOk="0">
                <a:moveTo>
                  <a:pt x="28194" y="74206"/>
                </a:moveTo>
                <a:lnTo>
                  <a:pt x="28193" y="410564"/>
                </a:lnTo>
                <a:lnTo>
                  <a:pt x="38100" y="408558"/>
                </a:lnTo>
                <a:lnTo>
                  <a:pt x="48005" y="408558"/>
                </a:lnTo>
                <a:lnTo>
                  <a:pt x="48005" y="76200"/>
                </a:lnTo>
                <a:lnTo>
                  <a:pt x="38100" y="76200"/>
                </a:lnTo>
                <a:lnTo>
                  <a:pt x="28194" y="74206"/>
                </a:lnTo>
                <a:close/>
              </a:path>
              <a:path w="76200" h="485139" extrusionOk="0">
                <a:moveTo>
                  <a:pt x="48005" y="408558"/>
                </a:moveTo>
                <a:lnTo>
                  <a:pt x="38100" y="408558"/>
                </a:lnTo>
                <a:lnTo>
                  <a:pt x="48006" y="410564"/>
                </a:lnTo>
                <a:lnTo>
                  <a:pt x="48005" y="408558"/>
                </a:lnTo>
                <a:close/>
              </a:path>
              <a:path w="76200" h="485139" extrusionOk="0">
                <a:moveTo>
                  <a:pt x="48005" y="38100"/>
                </a:moveTo>
                <a:lnTo>
                  <a:pt x="28193" y="38100"/>
                </a:lnTo>
                <a:lnTo>
                  <a:pt x="28194" y="74206"/>
                </a:lnTo>
                <a:lnTo>
                  <a:pt x="38100" y="76200"/>
                </a:lnTo>
                <a:lnTo>
                  <a:pt x="48005" y="74206"/>
                </a:lnTo>
                <a:lnTo>
                  <a:pt x="48005" y="38100"/>
                </a:lnTo>
                <a:close/>
              </a:path>
              <a:path w="76200" h="485139" extrusionOk="0">
                <a:moveTo>
                  <a:pt x="48005" y="74206"/>
                </a:moveTo>
                <a:lnTo>
                  <a:pt x="38100" y="76200"/>
                </a:lnTo>
                <a:lnTo>
                  <a:pt x="48005" y="76200"/>
                </a:lnTo>
                <a:lnTo>
                  <a:pt x="48005"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4"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5" y="38100"/>
                </a:lnTo>
                <a:lnTo>
                  <a:pt x="48005"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297" name="Google Shape;297;p32"/>
          <p:cNvPicPr preferRelativeResize="0"/>
          <p:nvPr/>
        </p:nvPicPr>
        <p:blipFill rotWithShape="1">
          <a:blip r:embed="rId3">
            <a:alphaModFix/>
          </a:blip>
          <a:srcRect/>
          <a:stretch/>
        </p:blipFill>
        <p:spPr>
          <a:xfrm>
            <a:off x="1066800" y="2571750"/>
            <a:ext cx="2286000" cy="2219960"/>
          </a:xfrm>
          <a:prstGeom prst="rect">
            <a:avLst/>
          </a:prstGeom>
          <a:noFill/>
          <a:ln>
            <a:noFill/>
          </a:ln>
          <a:effectLst>
            <a:glow rad="228600">
              <a:schemeClr val="accent5">
                <a:satMod val="175000"/>
                <a:alpha val="40000"/>
              </a:schemeClr>
            </a:glow>
          </a:effectLst>
        </p:spPr>
      </p:pic>
      <p:pic>
        <p:nvPicPr>
          <p:cNvPr id="298" name="Google Shape;298;p32"/>
          <p:cNvPicPr preferRelativeResize="0"/>
          <p:nvPr/>
        </p:nvPicPr>
        <p:blipFill rotWithShape="1">
          <a:blip r:embed="rId4">
            <a:alphaModFix/>
          </a:blip>
          <a:srcRect/>
          <a:stretch/>
        </p:blipFill>
        <p:spPr>
          <a:xfrm>
            <a:off x="5181599" y="2571750"/>
            <a:ext cx="2362200" cy="2219960"/>
          </a:xfrm>
          <a:prstGeom prst="rect">
            <a:avLst/>
          </a:prstGeom>
          <a:noFill/>
          <a:ln>
            <a:noFill/>
          </a:ln>
          <a:effectLst>
            <a:glow rad="228600">
              <a:schemeClr val="accent5">
                <a:satMod val="175000"/>
                <a:alpha val="40000"/>
              </a:schemeClr>
            </a:glow>
          </a:effectLst>
        </p:spPr>
      </p:pic>
      <p:sp>
        <p:nvSpPr>
          <p:cNvPr id="299" name="Google Shape;299;p32"/>
          <p:cNvSpPr/>
          <p:nvPr/>
        </p:nvSpPr>
        <p:spPr>
          <a:xfrm>
            <a:off x="5391920" y="1571513"/>
            <a:ext cx="194155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Accuracy Curve</a:t>
            </a:r>
            <a:endParaRPr sz="1800">
              <a:solidFill>
                <a:schemeClr val="lt1"/>
              </a:solidFill>
              <a:latin typeface="Times New Roman"/>
              <a:ea typeface="Times New Roman"/>
              <a:cs typeface="Times New Roman"/>
              <a:sym typeface="Times New Roman"/>
            </a:endParaRPr>
          </a:p>
        </p:txBody>
      </p:sp>
      <p:sp>
        <p:nvSpPr>
          <p:cNvPr id="300" name="Google Shape;300;p32"/>
          <p:cNvSpPr/>
          <p:nvPr/>
        </p:nvSpPr>
        <p:spPr>
          <a:xfrm>
            <a:off x="1162821" y="1620101"/>
            <a:ext cx="14414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Loss Curve</a:t>
            </a:r>
            <a:endParaRPr sz="180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2089516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title"/>
          </p:nvPr>
        </p:nvSpPr>
        <p:spPr>
          <a:xfrm>
            <a:off x="289661" y="370078"/>
            <a:ext cx="8562975" cy="1049722"/>
          </a:xfrm>
          <a:prstGeom prst="rect">
            <a:avLst/>
          </a:prstGeom>
          <a:noFill/>
          <a:ln>
            <a:noFill/>
          </a:ln>
        </p:spPr>
        <p:txBody>
          <a:bodyPr spcFirstLastPara="1" wrap="square" lIns="0" tIns="186125" rIns="0" bIns="0" anchor="t" anchorCtr="0">
            <a:spAutoFit/>
          </a:bodyPr>
          <a:lstStyle/>
          <a:p>
            <a:pPr marL="514350" lvl="0" indent="0" algn="l" rtl="0">
              <a:lnSpc>
                <a:spcPct val="100000"/>
              </a:lnSpc>
              <a:spcBef>
                <a:spcPts val="0"/>
              </a:spcBef>
              <a:spcAft>
                <a:spcPts val="0"/>
              </a:spcAft>
              <a:buNone/>
            </a:pPr>
            <a:r>
              <a:rPr lang="en-US" sz="2800" dirty="0"/>
              <a:t>EXPERIMENT &amp; RESULTS: Visualizations for MobileNetV2 contd.</a:t>
            </a:r>
            <a:endParaRPr sz="2800" dirty="0"/>
          </a:p>
        </p:txBody>
      </p:sp>
      <p:sp>
        <p:nvSpPr>
          <p:cNvPr id="306" name="Google Shape;306;p33"/>
          <p:cNvSpPr/>
          <p:nvPr/>
        </p:nvSpPr>
        <p:spPr>
          <a:xfrm>
            <a:off x="2362200" y="1962150"/>
            <a:ext cx="76200" cy="485140"/>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6" y="446658"/>
                </a:lnTo>
                <a:lnTo>
                  <a:pt x="48006" y="410564"/>
                </a:lnTo>
                <a:lnTo>
                  <a:pt x="38100" y="408558"/>
                </a:lnTo>
                <a:close/>
              </a:path>
              <a:path w="76200" h="485139" extrusionOk="0">
                <a:moveTo>
                  <a:pt x="48006" y="410564"/>
                </a:moveTo>
                <a:lnTo>
                  <a:pt x="48006" y="446658"/>
                </a:lnTo>
                <a:lnTo>
                  <a:pt x="76200" y="446658"/>
                </a:lnTo>
                <a:lnTo>
                  <a:pt x="73211" y="431865"/>
                </a:lnTo>
                <a:lnTo>
                  <a:pt x="65055" y="419750"/>
                </a:lnTo>
                <a:lnTo>
                  <a:pt x="52947" y="411565"/>
                </a:lnTo>
                <a:lnTo>
                  <a:pt x="48006" y="410564"/>
                </a:lnTo>
                <a:close/>
              </a:path>
              <a:path w="76200" h="485139" extrusionOk="0">
                <a:moveTo>
                  <a:pt x="28193" y="74206"/>
                </a:moveTo>
                <a:lnTo>
                  <a:pt x="28193" y="410564"/>
                </a:lnTo>
                <a:lnTo>
                  <a:pt x="38100" y="408558"/>
                </a:lnTo>
                <a:lnTo>
                  <a:pt x="48006" y="408558"/>
                </a:lnTo>
                <a:lnTo>
                  <a:pt x="48006" y="76200"/>
                </a:lnTo>
                <a:lnTo>
                  <a:pt x="38100" y="76200"/>
                </a:lnTo>
                <a:lnTo>
                  <a:pt x="28193" y="74206"/>
                </a:lnTo>
                <a:close/>
              </a:path>
              <a:path w="76200" h="485139" extrusionOk="0">
                <a:moveTo>
                  <a:pt x="48006" y="408558"/>
                </a:moveTo>
                <a:lnTo>
                  <a:pt x="38100" y="408558"/>
                </a:lnTo>
                <a:lnTo>
                  <a:pt x="48006" y="410564"/>
                </a:lnTo>
                <a:lnTo>
                  <a:pt x="48006" y="408558"/>
                </a:lnTo>
                <a:close/>
              </a:path>
              <a:path w="76200" h="485139" extrusionOk="0">
                <a:moveTo>
                  <a:pt x="48006" y="38100"/>
                </a:moveTo>
                <a:lnTo>
                  <a:pt x="28193" y="38100"/>
                </a:lnTo>
                <a:lnTo>
                  <a:pt x="28193" y="74206"/>
                </a:lnTo>
                <a:lnTo>
                  <a:pt x="38100" y="76200"/>
                </a:lnTo>
                <a:lnTo>
                  <a:pt x="48006" y="74206"/>
                </a:lnTo>
                <a:lnTo>
                  <a:pt x="48006" y="38100"/>
                </a:lnTo>
                <a:close/>
              </a:path>
              <a:path w="76200" h="485139" extrusionOk="0">
                <a:moveTo>
                  <a:pt x="48006" y="74206"/>
                </a:moveTo>
                <a:lnTo>
                  <a:pt x="38100" y="76200"/>
                </a:lnTo>
                <a:lnTo>
                  <a:pt x="48006" y="76200"/>
                </a:lnTo>
                <a:lnTo>
                  <a:pt x="48006"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307" name="Google Shape;307;p33"/>
          <p:cNvSpPr/>
          <p:nvPr/>
        </p:nvSpPr>
        <p:spPr>
          <a:xfrm>
            <a:off x="6833775" y="1719580"/>
            <a:ext cx="76200" cy="485140"/>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5" y="446658"/>
                </a:lnTo>
                <a:lnTo>
                  <a:pt x="48005" y="410564"/>
                </a:lnTo>
                <a:lnTo>
                  <a:pt x="38100" y="408558"/>
                </a:lnTo>
                <a:close/>
              </a:path>
              <a:path w="76200" h="485139" extrusionOk="0">
                <a:moveTo>
                  <a:pt x="48006" y="410564"/>
                </a:moveTo>
                <a:lnTo>
                  <a:pt x="48005" y="446658"/>
                </a:lnTo>
                <a:lnTo>
                  <a:pt x="76200" y="446658"/>
                </a:lnTo>
                <a:lnTo>
                  <a:pt x="73211" y="431865"/>
                </a:lnTo>
                <a:lnTo>
                  <a:pt x="65055" y="419750"/>
                </a:lnTo>
                <a:lnTo>
                  <a:pt x="52947" y="411565"/>
                </a:lnTo>
                <a:lnTo>
                  <a:pt x="48006" y="410564"/>
                </a:lnTo>
                <a:close/>
              </a:path>
              <a:path w="76200" h="485139" extrusionOk="0">
                <a:moveTo>
                  <a:pt x="28194" y="74206"/>
                </a:moveTo>
                <a:lnTo>
                  <a:pt x="28193" y="410564"/>
                </a:lnTo>
                <a:lnTo>
                  <a:pt x="38100" y="408558"/>
                </a:lnTo>
                <a:lnTo>
                  <a:pt x="48005" y="408558"/>
                </a:lnTo>
                <a:lnTo>
                  <a:pt x="48005" y="76200"/>
                </a:lnTo>
                <a:lnTo>
                  <a:pt x="38100" y="76200"/>
                </a:lnTo>
                <a:lnTo>
                  <a:pt x="28194" y="74206"/>
                </a:lnTo>
                <a:close/>
              </a:path>
              <a:path w="76200" h="485139" extrusionOk="0">
                <a:moveTo>
                  <a:pt x="48005" y="408558"/>
                </a:moveTo>
                <a:lnTo>
                  <a:pt x="38100" y="408558"/>
                </a:lnTo>
                <a:lnTo>
                  <a:pt x="48006" y="410564"/>
                </a:lnTo>
                <a:lnTo>
                  <a:pt x="48005" y="408558"/>
                </a:lnTo>
                <a:close/>
              </a:path>
              <a:path w="76200" h="485139" extrusionOk="0">
                <a:moveTo>
                  <a:pt x="48005" y="38100"/>
                </a:moveTo>
                <a:lnTo>
                  <a:pt x="28193" y="38100"/>
                </a:lnTo>
                <a:lnTo>
                  <a:pt x="28194" y="74206"/>
                </a:lnTo>
                <a:lnTo>
                  <a:pt x="38100" y="76200"/>
                </a:lnTo>
                <a:lnTo>
                  <a:pt x="48005" y="74206"/>
                </a:lnTo>
                <a:lnTo>
                  <a:pt x="48005" y="38100"/>
                </a:lnTo>
                <a:close/>
              </a:path>
              <a:path w="76200" h="485139" extrusionOk="0">
                <a:moveTo>
                  <a:pt x="48005" y="74206"/>
                </a:moveTo>
                <a:lnTo>
                  <a:pt x="38100" y="76200"/>
                </a:lnTo>
                <a:lnTo>
                  <a:pt x="48005" y="76200"/>
                </a:lnTo>
                <a:lnTo>
                  <a:pt x="48005"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4"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5" y="38100"/>
                </a:lnTo>
                <a:lnTo>
                  <a:pt x="48005"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308" name="Google Shape;308;p33"/>
          <p:cNvSpPr/>
          <p:nvPr/>
        </p:nvSpPr>
        <p:spPr>
          <a:xfrm>
            <a:off x="1143000" y="1561576"/>
            <a:ext cx="2710999" cy="36933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a:solidFill>
                  <a:schemeClr val="lt1"/>
                </a:solidFill>
              </a:rPr>
              <a:t>Multi-Class ROC Curve</a:t>
            </a:r>
            <a:endParaRPr sz="1800">
              <a:solidFill>
                <a:schemeClr val="lt1"/>
              </a:solidFill>
            </a:endParaRPr>
          </a:p>
        </p:txBody>
      </p:sp>
      <p:pic>
        <p:nvPicPr>
          <p:cNvPr id="309" name="Google Shape;309;p33"/>
          <p:cNvPicPr preferRelativeResize="0"/>
          <p:nvPr/>
        </p:nvPicPr>
        <p:blipFill rotWithShape="1">
          <a:blip r:embed="rId3">
            <a:alphaModFix/>
          </a:blip>
          <a:srcRect/>
          <a:stretch/>
        </p:blipFill>
        <p:spPr>
          <a:xfrm>
            <a:off x="1058160" y="2478532"/>
            <a:ext cx="2880678" cy="2044700"/>
          </a:xfrm>
          <a:prstGeom prst="rect">
            <a:avLst/>
          </a:prstGeom>
          <a:noFill/>
          <a:ln>
            <a:noFill/>
          </a:ln>
          <a:effectLst>
            <a:glow rad="228600">
              <a:schemeClr val="accent5">
                <a:satMod val="175000"/>
                <a:alpha val="40000"/>
              </a:schemeClr>
            </a:glow>
          </a:effectLst>
        </p:spPr>
      </p:pic>
      <p:sp>
        <p:nvSpPr>
          <p:cNvPr id="310" name="Google Shape;310;p33"/>
          <p:cNvSpPr/>
          <p:nvPr/>
        </p:nvSpPr>
        <p:spPr>
          <a:xfrm>
            <a:off x="5105400" y="1395168"/>
            <a:ext cx="299312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latin typeface="Arial"/>
                <a:ea typeface="Arial"/>
                <a:cs typeface="Arial"/>
                <a:sym typeface="Arial"/>
              </a:rPr>
              <a:t>	Confusion Matrix</a:t>
            </a:r>
            <a:endParaRPr sz="1800">
              <a:solidFill>
                <a:schemeClr val="lt1"/>
              </a:solidFill>
              <a:latin typeface="Times New Roman"/>
              <a:ea typeface="Times New Roman"/>
              <a:cs typeface="Times New Roman"/>
              <a:sym typeface="Times New Roman"/>
            </a:endParaRPr>
          </a:p>
        </p:txBody>
      </p:sp>
      <p:pic>
        <p:nvPicPr>
          <p:cNvPr id="311" name="Google Shape;311;p33"/>
          <p:cNvPicPr preferRelativeResize="0"/>
          <p:nvPr/>
        </p:nvPicPr>
        <p:blipFill rotWithShape="1">
          <a:blip r:embed="rId4">
            <a:alphaModFix/>
          </a:blip>
          <a:srcRect/>
          <a:stretch/>
        </p:blipFill>
        <p:spPr>
          <a:xfrm>
            <a:off x="5562600" y="2220630"/>
            <a:ext cx="2804478" cy="2330958"/>
          </a:xfrm>
          <a:prstGeom prst="rect">
            <a:avLst/>
          </a:prstGeom>
          <a:noFill/>
          <a:ln>
            <a:noFill/>
          </a:ln>
          <a:effectLst>
            <a:glow rad="228600">
              <a:schemeClr val="accent5">
                <a:satMod val="175000"/>
                <a:alpha val="40000"/>
              </a:schemeClr>
            </a:glow>
          </a:effectLst>
        </p:spPr>
      </p:pic>
    </p:spTree>
    <p:extLst>
      <p:ext uri="{BB962C8B-B14F-4D97-AF65-F5344CB8AC3E}">
        <p14:creationId xmlns:p14="http://schemas.microsoft.com/office/powerpoint/2010/main" val="3400910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2792" y="544144"/>
            <a:ext cx="5597525" cy="452120"/>
          </a:xfrm>
          <a:prstGeom prst="rect">
            <a:avLst/>
          </a:prstGeom>
        </p:spPr>
        <p:txBody>
          <a:bodyPr vert="horz" wrap="square" lIns="0" tIns="12065" rIns="0" bIns="0" rtlCol="0">
            <a:spAutoFit/>
          </a:bodyPr>
          <a:lstStyle/>
          <a:p>
            <a:pPr marL="12700">
              <a:lnSpc>
                <a:spcPct val="100000"/>
              </a:lnSpc>
              <a:spcBef>
                <a:spcPts val="95"/>
              </a:spcBef>
            </a:pPr>
            <a:r>
              <a:rPr sz="2800" spc="-105" dirty="0"/>
              <a:t>EXPERIMENT</a:t>
            </a:r>
            <a:r>
              <a:rPr sz="2800" spc="-25" dirty="0"/>
              <a:t> </a:t>
            </a:r>
            <a:r>
              <a:rPr sz="2800" spc="-260" dirty="0"/>
              <a:t>&amp;</a:t>
            </a:r>
            <a:r>
              <a:rPr sz="2800" spc="-20" dirty="0"/>
              <a:t> </a:t>
            </a:r>
            <a:r>
              <a:rPr sz="2800" spc="-30" dirty="0"/>
              <a:t>RESULTS:</a:t>
            </a:r>
            <a:r>
              <a:rPr lang="en-US" sz="2800" spc="-30" dirty="0"/>
              <a:t> RESULTS</a:t>
            </a:r>
            <a:endParaRPr sz="2800" dirty="0"/>
          </a:p>
        </p:txBody>
      </p:sp>
      <p:sp>
        <p:nvSpPr>
          <p:cNvPr id="15" name="Rectangle 14"/>
          <p:cNvSpPr/>
          <p:nvPr/>
        </p:nvSpPr>
        <p:spPr>
          <a:xfrm>
            <a:off x="381000" y="1200150"/>
            <a:ext cx="4572000" cy="1250471"/>
          </a:xfrm>
          <a:prstGeom prst="rect">
            <a:avLst/>
          </a:prstGeom>
        </p:spPr>
        <p:txBody>
          <a:bodyPr>
            <a:spAutoFit/>
          </a:bodyPr>
          <a:lstStyle/>
          <a:p>
            <a:pPr marL="0" marR="0">
              <a:spcAft>
                <a:spcPts val="1200"/>
              </a:spcAft>
            </a:pPr>
            <a:r>
              <a:rPr lang="en-US" sz="1800" b="1" dirty="0">
                <a:solidFill>
                  <a:schemeClr val="bg1"/>
                </a:solidFill>
                <a:effectLst/>
                <a:latin typeface="Arial" panose="020B0604020202020204" pitchFamily="34" charset="0"/>
                <a:ea typeface="Times New Roman" panose="02020603050405020304" pitchFamily="18" charset="0"/>
              </a:rPr>
              <a:t>Test Accuracy: 87.77%</a:t>
            </a:r>
            <a:endParaRPr lang="en-US" sz="1800" dirty="0">
              <a:solidFill>
                <a:schemeClr val="bg1"/>
              </a:solidFill>
              <a:effectLst/>
              <a:latin typeface="Times New Roman" panose="02020603050405020304" pitchFamily="18" charset="0"/>
              <a:ea typeface="Times New Roman" panose="02020603050405020304" pitchFamily="18" charset="0"/>
            </a:endParaRPr>
          </a:p>
          <a:p>
            <a:pPr marL="0" marR="0">
              <a:spcAft>
                <a:spcPts val="1200"/>
              </a:spcAft>
            </a:pPr>
            <a:r>
              <a:rPr lang="en-US" sz="1800" b="1" dirty="0">
                <a:solidFill>
                  <a:schemeClr val="bg1"/>
                </a:solidFill>
                <a:effectLst/>
                <a:latin typeface="Arial" panose="020B0604020202020204" pitchFamily="34" charset="0"/>
                <a:ea typeface="Times New Roman" panose="02020603050405020304" pitchFamily="18" charset="0"/>
              </a:rPr>
              <a:t>Validation Accuracy: 85.35%</a:t>
            </a:r>
            <a:endParaRPr lang="en-US" sz="1800" dirty="0">
              <a:solidFill>
                <a:schemeClr val="bg1"/>
              </a:solidFill>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pPr>
            <a:r>
              <a:rPr lang="en-US" sz="18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Sample of the Real Time output </a:t>
            </a: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16" name="Picture 15"/>
          <p:cNvPicPr/>
          <p:nvPr/>
        </p:nvPicPr>
        <p:blipFill>
          <a:blip r:embed="rId2">
            <a:extLst>
              <a:ext uri="{28A0092B-C50C-407E-A947-70E740481C1C}">
                <a14:useLocalDpi xmlns:a14="http://schemas.microsoft.com/office/drawing/2010/main" val="0"/>
              </a:ext>
            </a:extLst>
          </a:blip>
          <a:stretch>
            <a:fillRect/>
          </a:stretch>
        </p:blipFill>
        <p:spPr>
          <a:xfrm>
            <a:off x="457200" y="2480338"/>
            <a:ext cx="5562600" cy="701012"/>
          </a:xfrm>
          <a:prstGeom prst="rect">
            <a:avLst/>
          </a:prstGeom>
          <a:effectLst>
            <a:glow rad="139700">
              <a:schemeClr val="accent5">
                <a:satMod val="175000"/>
                <a:alpha val="40000"/>
              </a:schemeClr>
            </a:glo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0466" rIns="0" bIns="0" rtlCol="0">
            <a:spAutoFit/>
          </a:bodyPr>
          <a:lstStyle/>
          <a:p>
            <a:pPr marL="299085">
              <a:lnSpc>
                <a:spcPct val="100000"/>
              </a:lnSpc>
              <a:spcBef>
                <a:spcPts val="105"/>
              </a:spcBef>
            </a:pPr>
            <a:r>
              <a:rPr sz="3200" spc="-125" dirty="0"/>
              <a:t>EXPERIMENT</a:t>
            </a:r>
            <a:r>
              <a:rPr sz="3200" spc="-45" dirty="0"/>
              <a:t> </a:t>
            </a:r>
            <a:r>
              <a:rPr sz="3200" spc="-270" dirty="0"/>
              <a:t>&amp;</a:t>
            </a:r>
            <a:r>
              <a:rPr sz="3200" spc="-50" dirty="0"/>
              <a:t> </a:t>
            </a:r>
            <a:r>
              <a:rPr sz="3200" spc="-35" dirty="0"/>
              <a:t>RESULTS:</a:t>
            </a:r>
            <a:r>
              <a:rPr sz="3200" spc="-50" dirty="0"/>
              <a:t> </a:t>
            </a:r>
            <a:r>
              <a:rPr sz="3200" spc="-155" dirty="0"/>
              <a:t>MODELS</a:t>
            </a:r>
            <a:r>
              <a:rPr sz="3200" spc="-35" dirty="0"/>
              <a:t> </a:t>
            </a:r>
            <a:r>
              <a:rPr sz="3200" spc="-100" dirty="0"/>
              <a:t>PERFORMANCE</a:t>
            </a:r>
            <a:endParaRPr sz="3200"/>
          </a:p>
        </p:txBody>
      </p:sp>
      <p:graphicFrame>
        <p:nvGraphicFramePr>
          <p:cNvPr id="3" name="object 3"/>
          <p:cNvGraphicFramePr>
            <a:graphicFrameLocks noGrp="1"/>
          </p:cNvGraphicFramePr>
          <p:nvPr>
            <p:extLst>
              <p:ext uri="{D42A27DB-BD31-4B8C-83A1-F6EECF244321}">
                <p14:modId xmlns:p14="http://schemas.microsoft.com/office/powerpoint/2010/main" val="2679904037"/>
              </p:ext>
            </p:extLst>
          </p:nvPr>
        </p:nvGraphicFramePr>
        <p:xfrm>
          <a:off x="1066800" y="1581150"/>
          <a:ext cx="6891019" cy="2108835"/>
        </p:xfrm>
        <a:graphic>
          <a:graphicData uri="http://schemas.openxmlformats.org/drawingml/2006/table">
            <a:tbl>
              <a:tblPr firstRow="1" bandRow="1">
                <a:effectLst>
                  <a:reflection blurRad="6350" stA="50000" endA="300" endPos="55500" dist="101600" dir="5400000" sy="-100000" algn="bl" rotWithShape="0"/>
                </a:effectLst>
                <a:tableStyleId>{2D5ABB26-0587-4C30-8999-92F81FD0307C}</a:tableStyleId>
              </a:tblPr>
              <a:tblGrid>
                <a:gridCol w="1722755">
                  <a:extLst>
                    <a:ext uri="{9D8B030D-6E8A-4147-A177-3AD203B41FA5}">
                      <a16:colId xmlns:a16="http://schemas.microsoft.com/office/drawing/2014/main" val="20000"/>
                    </a:ext>
                  </a:extLst>
                </a:gridCol>
                <a:gridCol w="1831455">
                  <a:extLst>
                    <a:ext uri="{9D8B030D-6E8A-4147-A177-3AD203B41FA5}">
                      <a16:colId xmlns:a16="http://schemas.microsoft.com/office/drawing/2014/main" val="20001"/>
                    </a:ext>
                  </a:extLst>
                </a:gridCol>
                <a:gridCol w="1614055">
                  <a:extLst>
                    <a:ext uri="{9D8B030D-6E8A-4147-A177-3AD203B41FA5}">
                      <a16:colId xmlns:a16="http://schemas.microsoft.com/office/drawing/2014/main" val="20002"/>
                    </a:ext>
                  </a:extLst>
                </a:gridCol>
                <a:gridCol w="1722754">
                  <a:extLst>
                    <a:ext uri="{9D8B030D-6E8A-4147-A177-3AD203B41FA5}">
                      <a16:colId xmlns:a16="http://schemas.microsoft.com/office/drawing/2014/main" val="20003"/>
                    </a:ext>
                  </a:extLst>
                </a:gridCol>
              </a:tblGrid>
              <a:tr h="904240">
                <a:tc>
                  <a:txBody>
                    <a:bodyPr/>
                    <a:lstStyle/>
                    <a:p>
                      <a:pPr marL="478790">
                        <a:lnSpc>
                          <a:spcPct val="100000"/>
                        </a:lnSpc>
                        <a:spcBef>
                          <a:spcPts val="1825"/>
                        </a:spcBef>
                      </a:pPr>
                      <a:r>
                        <a:rPr sz="2400" b="1" spc="-10" dirty="0">
                          <a:solidFill>
                            <a:srgbClr val="F3F3F3"/>
                          </a:solidFill>
                          <a:latin typeface="Calibri"/>
                          <a:cs typeface="Calibri"/>
                        </a:rPr>
                        <a:t>Model</a:t>
                      </a:r>
                      <a:endParaRPr sz="2400">
                        <a:latin typeface="Calibri"/>
                        <a:cs typeface="Calibri"/>
                      </a:endParaRPr>
                    </a:p>
                  </a:txBody>
                  <a:tcPr marL="0" marR="0" marT="231775" marB="0">
                    <a:lnL w="19050">
                      <a:solidFill>
                        <a:srgbClr val="F3F3F3"/>
                      </a:solidFill>
                      <a:prstDash val="solid"/>
                    </a:lnL>
                    <a:lnR w="19050">
                      <a:solidFill>
                        <a:srgbClr val="F3F3F3"/>
                      </a:solidFill>
                      <a:prstDash val="solid"/>
                    </a:lnR>
                    <a:lnT w="19050">
                      <a:solidFill>
                        <a:srgbClr val="F3F3F3"/>
                      </a:solidFill>
                      <a:prstDash val="solid"/>
                    </a:lnT>
                    <a:lnB w="19050">
                      <a:solidFill>
                        <a:srgbClr val="F3F3F3"/>
                      </a:solidFill>
                      <a:prstDash val="solid"/>
                    </a:lnB>
                    <a:solidFill>
                      <a:srgbClr val="F3F3F3">
                        <a:alpha val="26666"/>
                      </a:srgbClr>
                    </a:solidFill>
                  </a:tcPr>
                </a:tc>
                <a:tc>
                  <a:txBody>
                    <a:bodyPr/>
                    <a:lstStyle/>
                    <a:p>
                      <a:pPr marL="433705" marR="402590" indent="-22860">
                        <a:lnSpc>
                          <a:spcPct val="100000"/>
                        </a:lnSpc>
                        <a:spcBef>
                          <a:spcPts val="920"/>
                        </a:spcBef>
                      </a:pPr>
                      <a:r>
                        <a:rPr lang="en-US" sz="1800" b="1" spc="-10" dirty="0">
                          <a:solidFill>
                            <a:srgbClr val="F3F3F3"/>
                          </a:solidFill>
                          <a:latin typeface="Calibri"/>
                          <a:cs typeface="Calibri"/>
                        </a:rPr>
                        <a:t>MobileNetV2</a:t>
                      </a:r>
                      <a:endParaRPr sz="1800" b="1" dirty="0">
                        <a:latin typeface="Calibri"/>
                        <a:cs typeface="Calibri"/>
                      </a:endParaRPr>
                    </a:p>
                  </a:txBody>
                  <a:tcPr marL="0" marR="0" marT="116840" marB="0">
                    <a:lnL w="19050">
                      <a:solidFill>
                        <a:srgbClr val="F3F3F3"/>
                      </a:solidFill>
                      <a:prstDash val="solid"/>
                    </a:lnL>
                    <a:lnR w="19050">
                      <a:solidFill>
                        <a:srgbClr val="F3F3F3"/>
                      </a:solidFill>
                      <a:prstDash val="solid"/>
                    </a:lnR>
                    <a:lnT w="19050">
                      <a:solidFill>
                        <a:srgbClr val="F3F3F3"/>
                      </a:solidFill>
                      <a:prstDash val="solid"/>
                    </a:lnT>
                    <a:lnB w="19050">
                      <a:solidFill>
                        <a:srgbClr val="F3F3F3"/>
                      </a:solidFill>
                      <a:prstDash val="solid"/>
                    </a:lnB>
                    <a:solidFill>
                      <a:srgbClr val="F3F3F3">
                        <a:alpha val="26666"/>
                      </a:srgbClr>
                    </a:solidFill>
                  </a:tcPr>
                </a:tc>
                <a:tc>
                  <a:txBody>
                    <a:bodyPr/>
                    <a:lstStyle/>
                    <a:p>
                      <a:pPr marL="414020" marR="401955" indent="-3175">
                        <a:lnSpc>
                          <a:spcPct val="100000"/>
                        </a:lnSpc>
                        <a:spcBef>
                          <a:spcPts val="920"/>
                        </a:spcBef>
                      </a:pPr>
                      <a:r>
                        <a:rPr lang="en-US" sz="1800" b="1" spc="-10" dirty="0">
                          <a:solidFill>
                            <a:srgbClr val="F3F3F3"/>
                          </a:solidFill>
                          <a:latin typeface="Calibri"/>
                          <a:cs typeface="Calibri"/>
                        </a:rPr>
                        <a:t>Basic CNN</a:t>
                      </a:r>
                      <a:endParaRPr sz="1800" dirty="0">
                        <a:latin typeface="Calibri"/>
                        <a:cs typeface="Calibri"/>
                      </a:endParaRPr>
                    </a:p>
                  </a:txBody>
                  <a:tcPr marL="0" marR="0" marT="116840" marB="0">
                    <a:lnL w="19050">
                      <a:solidFill>
                        <a:srgbClr val="F3F3F3"/>
                      </a:solidFill>
                      <a:prstDash val="solid"/>
                    </a:lnL>
                    <a:lnR w="19050">
                      <a:solidFill>
                        <a:srgbClr val="F3F3F3"/>
                      </a:solidFill>
                      <a:prstDash val="solid"/>
                    </a:lnR>
                    <a:lnT w="19050">
                      <a:solidFill>
                        <a:srgbClr val="F3F3F3"/>
                      </a:solidFill>
                      <a:prstDash val="solid"/>
                    </a:lnT>
                    <a:lnB w="19050">
                      <a:solidFill>
                        <a:srgbClr val="F3F3F3"/>
                      </a:solidFill>
                      <a:prstDash val="solid"/>
                    </a:lnB>
                    <a:solidFill>
                      <a:srgbClr val="F3F3F3">
                        <a:alpha val="26666"/>
                      </a:srgbClr>
                    </a:solidFill>
                  </a:tcPr>
                </a:tc>
                <a:tc>
                  <a:txBody>
                    <a:bodyPr/>
                    <a:lstStyle/>
                    <a:p>
                      <a:pPr marL="398145" marR="388620" indent="13335">
                        <a:lnSpc>
                          <a:spcPct val="100000"/>
                        </a:lnSpc>
                        <a:spcBef>
                          <a:spcPts val="920"/>
                        </a:spcBef>
                      </a:pPr>
                      <a:r>
                        <a:rPr lang="en-US" sz="1800" b="1" spc="-10" dirty="0">
                          <a:solidFill>
                            <a:srgbClr val="F3F3F3"/>
                          </a:solidFill>
                          <a:latin typeface="Calibri"/>
                          <a:cs typeface="Calibri"/>
                        </a:rPr>
                        <a:t>Enhanced CNN</a:t>
                      </a:r>
                      <a:endParaRPr sz="1800" dirty="0">
                        <a:latin typeface="Calibri"/>
                        <a:cs typeface="Calibri"/>
                      </a:endParaRPr>
                    </a:p>
                  </a:txBody>
                  <a:tcPr marL="0" marR="0" marT="116840" marB="0">
                    <a:lnL w="19050">
                      <a:solidFill>
                        <a:srgbClr val="F3F3F3"/>
                      </a:solidFill>
                      <a:prstDash val="solid"/>
                    </a:lnL>
                    <a:lnR w="19050">
                      <a:solidFill>
                        <a:srgbClr val="F3F3F3"/>
                      </a:solidFill>
                      <a:prstDash val="solid"/>
                    </a:lnR>
                    <a:lnT w="19050">
                      <a:solidFill>
                        <a:srgbClr val="F3F3F3"/>
                      </a:solidFill>
                      <a:prstDash val="solid"/>
                    </a:lnT>
                    <a:lnB w="19050">
                      <a:solidFill>
                        <a:srgbClr val="F3F3F3"/>
                      </a:solidFill>
                      <a:prstDash val="solid"/>
                    </a:lnB>
                    <a:solidFill>
                      <a:srgbClr val="F3F3F3">
                        <a:alpha val="26666"/>
                      </a:srgbClr>
                    </a:solidFill>
                  </a:tcPr>
                </a:tc>
                <a:extLst>
                  <a:ext uri="{0D108BD9-81ED-4DB2-BD59-A6C34878D82A}">
                    <a16:rowId xmlns:a16="http://schemas.microsoft.com/office/drawing/2014/main" val="10000"/>
                  </a:ext>
                </a:extLst>
              </a:tr>
              <a:tr h="1204595">
                <a:tc>
                  <a:txBody>
                    <a:bodyPr/>
                    <a:lstStyle/>
                    <a:p>
                      <a:pPr marL="173990" marR="168910" indent="1270" algn="ctr">
                        <a:lnSpc>
                          <a:spcPct val="100000"/>
                        </a:lnSpc>
                        <a:spcBef>
                          <a:spcPts val="1019"/>
                        </a:spcBef>
                      </a:pPr>
                      <a:r>
                        <a:rPr lang="en-US" sz="2000" b="1" spc="-10" dirty="0">
                          <a:solidFill>
                            <a:srgbClr val="F3F3F3"/>
                          </a:solidFill>
                          <a:latin typeface="Trebuchet MS"/>
                          <a:cs typeface="Trebuchet MS"/>
                        </a:rPr>
                        <a:t>Test Accuracy in Percentage</a:t>
                      </a:r>
                      <a:endParaRPr sz="2000" dirty="0">
                        <a:latin typeface="Trebuchet MS"/>
                        <a:cs typeface="Trebuchet MS"/>
                      </a:endParaRPr>
                    </a:p>
                  </a:txBody>
                  <a:tcPr marL="0" marR="0" marT="129539" marB="0">
                    <a:lnL w="19050">
                      <a:solidFill>
                        <a:srgbClr val="F3F3F3"/>
                      </a:solidFill>
                      <a:prstDash val="solid"/>
                    </a:lnL>
                    <a:lnR w="19050">
                      <a:solidFill>
                        <a:srgbClr val="F3F3F3"/>
                      </a:solidFill>
                      <a:prstDash val="solid"/>
                    </a:lnR>
                    <a:lnT w="19050">
                      <a:solidFill>
                        <a:srgbClr val="F3F3F3"/>
                      </a:solidFill>
                      <a:prstDash val="solid"/>
                    </a:lnT>
                    <a:lnB w="19050">
                      <a:solidFill>
                        <a:srgbClr val="F3F3F3"/>
                      </a:solidFill>
                      <a:prstDash val="solid"/>
                    </a:lnB>
                    <a:solidFill>
                      <a:srgbClr val="F3F3F3">
                        <a:alpha val="26666"/>
                      </a:srgbClr>
                    </a:solidFill>
                  </a:tcPr>
                </a:tc>
                <a:tc>
                  <a:txBody>
                    <a:bodyPr/>
                    <a:lstStyle/>
                    <a:p>
                      <a:pPr>
                        <a:lnSpc>
                          <a:spcPct val="100000"/>
                        </a:lnSpc>
                        <a:spcBef>
                          <a:spcPts val="1480"/>
                        </a:spcBef>
                      </a:pPr>
                      <a:endParaRPr sz="1800" dirty="0">
                        <a:latin typeface="Times New Roman"/>
                        <a:cs typeface="Times New Roman"/>
                      </a:endParaRPr>
                    </a:p>
                    <a:p>
                      <a:pPr algn="ctr">
                        <a:lnSpc>
                          <a:spcPct val="100000"/>
                        </a:lnSpc>
                      </a:pPr>
                      <a:r>
                        <a:rPr lang="en-US" sz="1800" spc="-10" dirty="0">
                          <a:solidFill>
                            <a:srgbClr val="F3F3F3"/>
                          </a:solidFill>
                          <a:latin typeface="Trebuchet MS"/>
                          <a:cs typeface="Trebuchet MS"/>
                        </a:rPr>
                        <a:t>87.77%</a:t>
                      </a:r>
                      <a:endParaRPr sz="1800" dirty="0">
                        <a:latin typeface="Trebuchet MS"/>
                        <a:cs typeface="Trebuchet MS"/>
                      </a:endParaRPr>
                    </a:p>
                  </a:txBody>
                  <a:tcPr marL="0" marR="0" marT="187960" marB="0">
                    <a:lnL w="19050">
                      <a:solidFill>
                        <a:srgbClr val="F3F3F3"/>
                      </a:solidFill>
                      <a:prstDash val="solid"/>
                    </a:lnL>
                    <a:lnR w="19050">
                      <a:solidFill>
                        <a:srgbClr val="F3F3F3"/>
                      </a:solidFill>
                      <a:prstDash val="solid"/>
                    </a:lnR>
                    <a:lnT w="19050">
                      <a:solidFill>
                        <a:srgbClr val="F3F3F3"/>
                      </a:solidFill>
                      <a:prstDash val="solid"/>
                    </a:lnT>
                    <a:lnB w="19050">
                      <a:solidFill>
                        <a:srgbClr val="F3F3F3"/>
                      </a:solidFill>
                      <a:prstDash val="solid"/>
                    </a:lnB>
                    <a:solidFill>
                      <a:srgbClr val="F3F3F3">
                        <a:alpha val="26666"/>
                      </a:srgbClr>
                    </a:solidFill>
                  </a:tcPr>
                </a:tc>
                <a:tc>
                  <a:txBody>
                    <a:bodyPr/>
                    <a:lstStyle/>
                    <a:p>
                      <a:pPr>
                        <a:lnSpc>
                          <a:spcPct val="100000"/>
                        </a:lnSpc>
                        <a:spcBef>
                          <a:spcPts val="1480"/>
                        </a:spcBef>
                      </a:pPr>
                      <a:endParaRPr sz="1800" dirty="0">
                        <a:latin typeface="Times New Roman"/>
                        <a:cs typeface="Times New Roman"/>
                      </a:endParaRPr>
                    </a:p>
                    <a:p>
                      <a:pPr algn="ctr">
                        <a:lnSpc>
                          <a:spcPct val="100000"/>
                        </a:lnSpc>
                      </a:pPr>
                      <a:r>
                        <a:rPr lang="en-US" sz="1800" spc="-10" dirty="0">
                          <a:solidFill>
                            <a:srgbClr val="F3F3F3"/>
                          </a:solidFill>
                          <a:latin typeface="Trebuchet MS"/>
                          <a:cs typeface="Trebuchet MS"/>
                        </a:rPr>
                        <a:t>79.06%</a:t>
                      </a:r>
                      <a:endParaRPr sz="1800" dirty="0">
                        <a:latin typeface="Trebuchet MS"/>
                        <a:cs typeface="Trebuchet MS"/>
                      </a:endParaRPr>
                    </a:p>
                  </a:txBody>
                  <a:tcPr marL="0" marR="0" marT="187960" marB="0">
                    <a:lnL w="19050">
                      <a:solidFill>
                        <a:srgbClr val="F3F3F3"/>
                      </a:solidFill>
                      <a:prstDash val="solid"/>
                    </a:lnL>
                    <a:lnR w="19050">
                      <a:solidFill>
                        <a:srgbClr val="F3F3F3"/>
                      </a:solidFill>
                      <a:prstDash val="solid"/>
                    </a:lnR>
                    <a:lnT w="19050">
                      <a:solidFill>
                        <a:srgbClr val="F3F3F3"/>
                      </a:solidFill>
                      <a:prstDash val="solid"/>
                    </a:lnT>
                    <a:lnB w="19050">
                      <a:solidFill>
                        <a:srgbClr val="F3F3F3"/>
                      </a:solidFill>
                      <a:prstDash val="solid"/>
                    </a:lnB>
                    <a:solidFill>
                      <a:srgbClr val="F3F3F3">
                        <a:alpha val="26666"/>
                      </a:srgbClr>
                    </a:solidFill>
                  </a:tcPr>
                </a:tc>
                <a:tc>
                  <a:txBody>
                    <a:bodyPr/>
                    <a:lstStyle/>
                    <a:p>
                      <a:pPr>
                        <a:lnSpc>
                          <a:spcPct val="100000"/>
                        </a:lnSpc>
                        <a:spcBef>
                          <a:spcPts val="1480"/>
                        </a:spcBef>
                      </a:pPr>
                      <a:endParaRPr sz="1800" dirty="0">
                        <a:latin typeface="Times New Roman"/>
                        <a:cs typeface="Times New Roman"/>
                      </a:endParaRPr>
                    </a:p>
                    <a:p>
                      <a:pPr algn="ctr">
                        <a:lnSpc>
                          <a:spcPct val="100000"/>
                        </a:lnSpc>
                      </a:pPr>
                      <a:r>
                        <a:rPr lang="en-US" sz="1800" spc="-10" dirty="0">
                          <a:solidFill>
                            <a:srgbClr val="F3F3F3"/>
                          </a:solidFill>
                          <a:latin typeface="Trebuchet MS"/>
                          <a:cs typeface="Trebuchet MS"/>
                        </a:rPr>
                        <a:t>82.69%</a:t>
                      </a:r>
                      <a:endParaRPr sz="1800" dirty="0">
                        <a:latin typeface="Trebuchet MS"/>
                        <a:cs typeface="Trebuchet MS"/>
                      </a:endParaRPr>
                    </a:p>
                  </a:txBody>
                  <a:tcPr marL="0" marR="0" marT="187960" marB="0">
                    <a:lnL w="19050">
                      <a:solidFill>
                        <a:srgbClr val="F3F3F3"/>
                      </a:solidFill>
                      <a:prstDash val="solid"/>
                    </a:lnL>
                    <a:lnR w="19050">
                      <a:solidFill>
                        <a:srgbClr val="F3F3F3"/>
                      </a:solidFill>
                      <a:prstDash val="solid"/>
                    </a:lnR>
                    <a:lnT w="19050">
                      <a:solidFill>
                        <a:srgbClr val="F3F3F3"/>
                      </a:solidFill>
                      <a:prstDash val="solid"/>
                    </a:lnT>
                    <a:lnB w="19050">
                      <a:solidFill>
                        <a:srgbClr val="F3F3F3"/>
                      </a:solidFill>
                      <a:prstDash val="solid"/>
                    </a:lnB>
                    <a:solidFill>
                      <a:srgbClr val="F3F3F3">
                        <a:alpha val="26666"/>
                      </a:srgbClr>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prstGeom prst="rect">
            <a:avLst/>
          </a:prstGeom>
        </p:spPr>
        <p:txBody>
          <a:bodyPr vert="horz" wrap="square" lIns="0" tIns="183718" rIns="0" bIns="0" rtlCol="0">
            <a:spAutoFit/>
          </a:bodyPr>
          <a:lstStyle/>
          <a:p>
            <a:pPr marL="3183255">
              <a:lnSpc>
                <a:spcPct val="100000"/>
              </a:lnSpc>
              <a:spcBef>
                <a:spcPts val="100"/>
              </a:spcBef>
            </a:pPr>
            <a:r>
              <a:rPr spc="-210" dirty="0"/>
              <a:t>MODEL</a:t>
            </a:r>
            <a:r>
              <a:rPr spc="10" dirty="0"/>
              <a:t> </a:t>
            </a:r>
            <a:r>
              <a:rPr spc="-85" dirty="0"/>
              <a:t>TESTING</a:t>
            </a:r>
          </a:p>
        </p:txBody>
      </p:sp>
      <p:graphicFrame>
        <p:nvGraphicFramePr>
          <p:cNvPr id="20" name="Table 19"/>
          <p:cNvGraphicFramePr>
            <a:graphicFrameLocks noGrp="1"/>
          </p:cNvGraphicFramePr>
          <p:nvPr/>
        </p:nvGraphicFramePr>
        <p:xfrm>
          <a:off x="2286000" y="1200150"/>
          <a:ext cx="5041996" cy="3395660"/>
        </p:xfrm>
        <a:graphic>
          <a:graphicData uri="http://schemas.openxmlformats.org/drawingml/2006/table">
            <a:tbl>
              <a:tblPr firstRow="1" firstCol="1" bandRow="1">
                <a:effectLst>
                  <a:innerShdw blurRad="114300">
                    <a:prstClr val="black"/>
                  </a:innerShdw>
                </a:effectLst>
                <a:tableStyleId>{5C22544A-7EE6-4342-B048-85BDC9FD1C3A}</a:tableStyleId>
              </a:tblPr>
              <a:tblGrid>
                <a:gridCol w="915150">
                  <a:extLst>
                    <a:ext uri="{9D8B030D-6E8A-4147-A177-3AD203B41FA5}">
                      <a16:colId xmlns:a16="http://schemas.microsoft.com/office/drawing/2014/main" val="1256806373"/>
                    </a:ext>
                  </a:extLst>
                </a:gridCol>
                <a:gridCol w="1622604">
                  <a:extLst>
                    <a:ext uri="{9D8B030D-6E8A-4147-A177-3AD203B41FA5}">
                      <a16:colId xmlns:a16="http://schemas.microsoft.com/office/drawing/2014/main" val="3568412009"/>
                    </a:ext>
                  </a:extLst>
                </a:gridCol>
                <a:gridCol w="915150">
                  <a:extLst>
                    <a:ext uri="{9D8B030D-6E8A-4147-A177-3AD203B41FA5}">
                      <a16:colId xmlns:a16="http://schemas.microsoft.com/office/drawing/2014/main" val="2192744563"/>
                    </a:ext>
                  </a:extLst>
                </a:gridCol>
                <a:gridCol w="915150">
                  <a:extLst>
                    <a:ext uri="{9D8B030D-6E8A-4147-A177-3AD203B41FA5}">
                      <a16:colId xmlns:a16="http://schemas.microsoft.com/office/drawing/2014/main" val="985549249"/>
                    </a:ext>
                  </a:extLst>
                </a:gridCol>
                <a:gridCol w="673942">
                  <a:extLst>
                    <a:ext uri="{9D8B030D-6E8A-4147-A177-3AD203B41FA5}">
                      <a16:colId xmlns:a16="http://schemas.microsoft.com/office/drawing/2014/main" val="3229557337"/>
                    </a:ext>
                  </a:extLst>
                </a:gridCol>
              </a:tblGrid>
              <a:tr h="377828">
                <a:tc>
                  <a:txBody>
                    <a:bodyPr/>
                    <a:lstStyle/>
                    <a:p>
                      <a:pPr marL="0" marR="0" algn="ctr">
                        <a:lnSpc>
                          <a:spcPct val="107000"/>
                        </a:lnSpc>
                        <a:spcBef>
                          <a:spcPts val="0"/>
                        </a:spcBef>
                        <a:spcAft>
                          <a:spcPts val="1125"/>
                        </a:spcAft>
                      </a:pPr>
                      <a:r>
                        <a:rPr lang="en-US" sz="1100">
                          <a:effectLst/>
                        </a:rPr>
                        <a:t>Technique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8768" marR="8768" marT="8768" marB="8768"/>
                </a:tc>
                <a:tc>
                  <a:txBody>
                    <a:bodyPr/>
                    <a:lstStyle/>
                    <a:p>
                      <a:pPr marL="0" marR="0" algn="ctr">
                        <a:lnSpc>
                          <a:spcPct val="107000"/>
                        </a:lnSpc>
                        <a:spcBef>
                          <a:spcPts val="0"/>
                        </a:spcBef>
                        <a:spcAft>
                          <a:spcPts val="1125"/>
                        </a:spcAft>
                      </a:pPr>
                      <a:r>
                        <a:rPr lang="en-US" sz="1100">
                          <a:effectLst/>
                        </a:rPr>
                        <a:t>Accuracy</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8768" marR="8768" marT="8768" marB="8768"/>
                </a:tc>
                <a:tc>
                  <a:txBody>
                    <a:bodyPr/>
                    <a:lstStyle/>
                    <a:p>
                      <a:pPr marL="0" marR="0" algn="ctr">
                        <a:lnSpc>
                          <a:spcPct val="107000"/>
                        </a:lnSpc>
                        <a:spcBef>
                          <a:spcPts val="0"/>
                        </a:spcBef>
                        <a:spcAft>
                          <a:spcPts val="1125"/>
                        </a:spcAft>
                      </a:pPr>
                      <a:r>
                        <a:rPr lang="en-US" sz="1100">
                          <a:effectLst/>
                        </a:rPr>
                        <a:t>Language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8768" marR="8768" marT="8768" marB="8768"/>
                </a:tc>
                <a:tc>
                  <a:txBody>
                    <a:bodyPr/>
                    <a:lstStyle/>
                    <a:p>
                      <a:pPr marL="0" marR="0" algn="ctr">
                        <a:lnSpc>
                          <a:spcPct val="107000"/>
                        </a:lnSpc>
                        <a:spcBef>
                          <a:spcPts val="0"/>
                        </a:spcBef>
                        <a:spcAft>
                          <a:spcPts val="1125"/>
                        </a:spcAft>
                      </a:pPr>
                      <a:r>
                        <a:rPr lang="en-US" sz="1100">
                          <a:effectLst/>
                        </a:rPr>
                        <a:t>Dataset</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8768" marR="8768" marT="8768" marB="8768"/>
                </a:tc>
                <a:tc>
                  <a:txBody>
                    <a:bodyPr/>
                    <a:lstStyle/>
                    <a:p>
                      <a:pPr marL="0" marR="0" algn="ctr">
                        <a:lnSpc>
                          <a:spcPct val="107000"/>
                        </a:lnSpc>
                        <a:spcBef>
                          <a:spcPts val="0"/>
                        </a:spcBef>
                        <a:spcAft>
                          <a:spcPts val="1125"/>
                        </a:spcAft>
                      </a:pPr>
                      <a:r>
                        <a:rPr lang="en-US" sz="1100">
                          <a:effectLst/>
                        </a:rPr>
                        <a:t>Dataset size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8768" marR="8768" marT="8768" marB="8768"/>
                </a:tc>
                <a:extLst>
                  <a:ext uri="{0D108BD9-81ED-4DB2-BD59-A6C34878D82A}">
                    <a16:rowId xmlns:a16="http://schemas.microsoft.com/office/drawing/2014/main" val="3802365471"/>
                  </a:ext>
                </a:extLst>
              </a:tr>
              <a:tr h="1005944">
                <a:tc>
                  <a:txBody>
                    <a:bodyPr/>
                    <a:lstStyle/>
                    <a:p>
                      <a:pPr marL="0" marR="0" algn="ctr">
                        <a:lnSpc>
                          <a:spcPct val="107000"/>
                        </a:lnSpc>
                        <a:spcBef>
                          <a:spcPts val="0"/>
                        </a:spcBef>
                        <a:spcAft>
                          <a:spcPts val="1125"/>
                        </a:spcAft>
                      </a:pPr>
                      <a:r>
                        <a:rPr lang="en-US" sz="1100">
                          <a:effectLst/>
                        </a:rPr>
                        <a:t>CNN with a basic Preprocessing</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dirty="0">
                          <a:effectLst/>
                        </a:rPr>
                        <a:t>79.06% Test accuracy</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a:effectLst/>
                        </a:rPr>
                        <a:t>Arabic</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a:effectLst/>
                        </a:rPr>
                        <a:t>RGB Arabic Alphabets Sign Language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a:effectLst/>
                        </a:rPr>
                        <a:t>7,857 images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extLst>
                  <a:ext uri="{0D108BD9-81ED-4DB2-BD59-A6C34878D82A}">
                    <a16:rowId xmlns:a16="http://schemas.microsoft.com/office/drawing/2014/main" val="2657175369"/>
                  </a:ext>
                </a:extLst>
              </a:tr>
              <a:tr h="1005944">
                <a:tc>
                  <a:txBody>
                    <a:bodyPr/>
                    <a:lstStyle/>
                    <a:p>
                      <a:pPr marL="0" marR="0" algn="ctr">
                        <a:lnSpc>
                          <a:spcPct val="107000"/>
                        </a:lnSpc>
                        <a:spcBef>
                          <a:spcPts val="0"/>
                        </a:spcBef>
                        <a:spcAft>
                          <a:spcPts val="1125"/>
                        </a:spcAft>
                      </a:pPr>
                      <a:r>
                        <a:rPr lang="en-US" sz="1100">
                          <a:effectLst/>
                        </a:rPr>
                        <a:t>Preprocessed CNN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dirty="0">
                          <a:effectLst/>
                        </a:rPr>
                        <a:t>Recognition accuracy of 82.69%</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a:effectLst/>
                        </a:rPr>
                        <a:t>Arabic</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a:effectLst/>
                        </a:rPr>
                        <a:t>RGB Arabic Alphabets Sign Language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a:effectLst/>
                        </a:rPr>
                        <a:t>7,857 images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extLst>
                  <a:ext uri="{0D108BD9-81ED-4DB2-BD59-A6C34878D82A}">
                    <a16:rowId xmlns:a16="http://schemas.microsoft.com/office/drawing/2014/main" val="916188100"/>
                  </a:ext>
                </a:extLst>
              </a:tr>
              <a:tr h="1005944">
                <a:tc>
                  <a:txBody>
                    <a:bodyPr/>
                    <a:lstStyle/>
                    <a:p>
                      <a:pPr marL="0" marR="0" algn="ctr">
                        <a:lnSpc>
                          <a:spcPct val="107000"/>
                        </a:lnSpc>
                        <a:spcBef>
                          <a:spcPts val="0"/>
                        </a:spcBef>
                        <a:spcAft>
                          <a:spcPts val="1125"/>
                        </a:spcAft>
                      </a:pPr>
                      <a:r>
                        <a:rPr lang="en-US" sz="1100">
                          <a:effectLst/>
                        </a:rPr>
                        <a:t>Pre-Trained MobileNetV2</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dirty="0">
                          <a:effectLst/>
                        </a:rPr>
                        <a:t>Top-1 Recognition accuracy of 87.77%</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a:effectLst/>
                        </a:rPr>
                        <a:t>Arabic</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a:effectLst/>
                        </a:rPr>
                        <a:t>RGB Arabic Alphabets Sign Language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tc>
                  <a:txBody>
                    <a:bodyPr/>
                    <a:lstStyle/>
                    <a:p>
                      <a:pPr marL="0" marR="0" algn="ctr">
                        <a:lnSpc>
                          <a:spcPct val="107000"/>
                        </a:lnSpc>
                        <a:spcBef>
                          <a:spcPts val="0"/>
                        </a:spcBef>
                        <a:spcAft>
                          <a:spcPts val="1125"/>
                        </a:spcAft>
                      </a:pPr>
                      <a:r>
                        <a:rPr lang="en-US" sz="1100" dirty="0">
                          <a:effectLst/>
                        </a:rPr>
                        <a:t>7,857 images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105212" marR="105212" marT="105212" marB="0"/>
                </a:tc>
                <a:extLst>
                  <a:ext uri="{0D108BD9-81ED-4DB2-BD59-A6C34878D82A}">
                    <a16:rowId xmlns:a16="http://schemas.microsoft.com/office/drawing/2014/main" val="3957438305"/>
                  </a:ext>
                </a:extLst>
              </a:tr>
            </a:tbl>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53"/>
        <p:cNvGrpSpPr/>
        <p:nvPr/>
      </p:nvGrpSpPr>
      <p:grpSpPr>
        <a:xfrm>
          <a:off x="0" y="0"/>
          <a:ext cx="0" cy="0"/>
          <a:chOff x="0" y="0"/>
          <a:chExt cx="0" cy="0"/>
        </a:xfrm>
      </p:grpSpPr>
      <p:pic>
        <p:nvPicPr>
          <p:cNvPr id="54" name="Google Shape;54;p8"/>
          <p:cNvPicPr preferRelativeResize="0"/>
          <p:nvPr/>
        </p:nvPicPr>
        <p:blipFill rotWithShape="1">
          <a:blip r:embed="rId3">
            <a:alphaModFix/>
          </a:blip>
          <a:srcRect/>
          <a:stretch/>
        </p:blipFill>
        <p:spPr>
          <a:xfrm>
            <a:off x="0" y="-64008"/>
            <a:ext cx="9144000" cy="5143499"/>
          </a:xfrm>
          <a:prstGeom prst="rect">
            <a:avLst/>
          </a:prstGeom>
          <a:noFill/>
          <a:ln>
            <a:noFill/>
          </a:ln>
        </p:spPr>
      </p:pic>
      <p:sp>
        <p:nvSpPr>
          <p:cNvPr id="55" name="Google Shape;55;p8"/>
          <p:cNvSpPr txBox="1"/>
          <p:nvPr/>
        </p:nvSpPr>
        <p:spPr>
          <a:xfrm>
            <a:off x="377748" y="820085"/>
            <a:ext cx="3153472" cy="751488"/>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dirty="0">
                <a:solidFill>
                  <a:srgbClr val="F3F3F3"/>
                </a:solidFill>
                <a:latin typeface="Calibri"/>
                <a:ea typeface="Calibri"/>
                <a:cs typeface="Calibri"/>
                <a:sym typeface="Calibri"/>
              </a:rPr>
              <a:t>01	 </a:t>
            </a:r>
          </a:p>
          <a:p>
            <a:pPr marL="12700" lvl="0" indent="0" algn="l" rtl="0">
              <a:lnSpc>
                <a:spcPct val="100000"/>
              </a:lnSpc>
              <a:spcBef>
                <a:spcPts val="0"/>
              </a:spcBef>
              <a:spcAft>
                <a:spcPts val="0"/>
              </a:spcAft>
              <a:buNone/>
            </a:pPr>
            <a:r>
              <a:rPr lang="en-US" sz="2400" b="1" baseline="30000" dirty="0">
                <a:solidFill>
                  <a:srgbClr val="F3F3F3"/>
                </a:solidFill>
                <a:latin typeface="Calibri"/>
                <a:ea typeface="Calibri"/>
                <a:cs typeface="Calibri"/>
                <a:sym typeface="Calibri"/>
              </a:rPr>
              <a:t>           </a:t>
            </a:r>
            <a:r>
              <a:rPr lang="en-US" sz="2400" b="1" baseline="30000" dirty="0" smtClean="0">
                <a:solidFill>
                  <a:srgbClr val="F3F3F3"/>
                </a:solidFill>
                <a:latin typeface="Calibri"/>
                <a:ea typeface="Calibri"/>
                <a:cs typeface="Calibri"/>
                <a:sym typeface="Calibri"/>
              </a:rPr>
              <a:t> </a:t>
            </a:r>
            <a:r>
              <a:rPr lang="en-US" sz="3600" b="1" baseline="30000" dirty="0">
                <a:solidFill>
                  <a:srgbClr val="F3F3F3"/>
                </a:solidFill>
                <a:latin typeface="Calibri"/>
                <a:ea typeface="Calibri"/>
                <a:cs typeface="Calibri"/>
                <a:sym typeface="Calibri"/>
              </a:rPr>
              <a:t>Introduction</a:t>
            </a:r>
            <a:endParaRPr sz="3600" baseline="30000" dirty="0">
              <a:latin typeface="Calibri"/>
              <a:ea typeface="Calibri"/>
              <a:cs typeface="Calibri"/>
              <a:sym typeface="Calibri"/>
            </a:endParaRPr>
          </a:p>
        </p:txBody>
      </p:sp>
      <p:grpSp>
        <p:nvGrpSpPr>
          <p:cNvPr id="56" name="Google Shape;56;p8"/>
          <p:cNvGrpSpPr/>
          <p:nvPr/>
        </p:nvGrpSpPr>
        <p:grpSpPr>
          <a:xfrm>
            <a:off x="559308" y="128015"/>
            <a:ext cx="1727454" cy="1501522"/>
            <a:chOff x="559308" y="128015"/>
            <a:chExt cx="1727454" cy="1501522"/>
          </a:xfrm>
        </p:grpSpPr>
        <p:sp>
          <p:nvSpPr>
            <p:cNvPr id="57" name="Google Shape;57;p8"/>
            <p:cNvSpPr/>
            <p:nvPr/>
          </p:nvSpPr>
          <p:spPr>
            <a:xfrm>
              <a:off x="787146" y="922782"/>
              <a:ext cx="76200" cy="706755"/>
            </a:xfrm>
            <a:custGeom>
              <a:avLst/>
              <a:gdLst/>
              <a:ahLst/>
              <a:cxnLst/>
              <a:rect l="l" t="t" r="r" b="b"/>
              <a:pathLst>
                <a:path w="76200" h="706755" extrusionOk="0">
                  <a:moveTo>
                    <a:pt x="28194" y="632562"/>
                  </a:moveTo>
                  <a:lnTo>
                    <a:pt x="23268" y="633561"/>
                  </a:lnTo>
                  <a:lnTo>
                    <a:pt x="11158" y="641746"/>
                  </a:lnTo>
                  <a:lnTo>
                    <a:pt x="2993" y="653861"/>
                  </a:lnTo>
                  <a:lnTo>
                    <a:pt x="0" y="668654"/>
                  </a:lnTo>
                  <a:lnTo>
                    <a:pt x="2993" y="683502"/>
                  </a:lnTo>
                  <a:lnTo>
                    <a:pt x="11158" y="695610"/>
                  </a:lnTo>
                  <a:lnTo>
                    <a:pt x="23268" y="703766"/>
                  </a:lnTo>
                  <a:lnTo>
                    <a:pt x="38100" y="706754"/>
                  </a:lnTo>
                  <a:lnTo>
                    <a:pt x="52931" y="703766"/>
                  </a:lnTo>
                  <a:lnTo>
                    <a:pt x="65041" y="695610"/>
                  </a:lnTo>
                  <a:lnTo>
                    <a:pt x="73206" y="683502"/>
                  </a:lnTo>
                  <a:lnTo>
                    <a:pt x="76200" y="668654"/>
                  </a:lnTo>
                  <a:lnTo>
                    <a:pt x="28194" y="668654"/>
                  </a:lnTo>
                  <a:lnTo>
                    <a:pt x="28194" y="632562"/>
                  </a:lnTo>
                  <a:close/>
                </a:path>
                <a:path w="76200" h="706755" extrusionOk="0">
                  <a:moveTo>
                    <a:pt x="38100" y="630554"/>
                  </a:moveTo>
                  <a:lnTo>
                    <a:pt x="28194" y="632562"/>
                  </a:lnTo>
                  <a:lnTo>
                    <a:pt x="28194" y="668654"/>
                  </a:lnTo>
                  <a:lnTo>
                    <a:pt x="48006" y="668654"/>
                  </a:lnTo>
                  <a:lnTo>
                    <a:pt x="48006" y="632562"/>
                  </a:lnTo>
                  <a:lnTo>
                    <a:pt x="38100" y="630554"/>
                  </a:lnTo>
                  <a:close/>
                </a:path>
                <a:path w="76200" h="706755" extrusionOk="0">
                  <a:moveTo>
                    <a:pt x="48006" y="632562"/>
                  </a:moveTo>
                  <a:lnTo>
                    <a:pt x="48006" y="668654"/>
                  </a:lnTo>
                  <a:lnTo>
                    <a:pt x="76200" y="668654"/>
                  </a:lnTo>
                  <a:lnTo>
                    <a:pt x="73206" y="653861"/>
                  </a:lnTo>
                  <a:lnTo>
                    <a:pt x="65041" y="641746"/>
                  </a:lnTo>
                  <a:lnTo>
                    <a:pt x="52931" y="633561"/>
                  </a:lnTo>
                  <a:lnTo>
                    <a:pt x="48006" y="632562"/>
                  </a:lnTo>
                  <a:close/>
                </a:path>
                <a:path w="76200" h="706755" extrusionOk="0">
                  <a:moveTo>
                    <a:pt x="28194" y="74203"/>
                  </a:moveTo>
                  <a:lnTo>
                    <a:pt x="28194" y="632562"/>
                  </a:lnTo>
                  <a:lnTo>
                    <a:pt x="38100" y="630554"/>
                  </a:lnTo>
                  <a:lnTo>
                    <a:pt x="48006" y="630554"/>
                  </a:lnTo>
                  <a:lnTo>
                    <a:pt x="48006" y="76200"/>
                  </a:lnTo>
                  <a:lnTo>
                    <a:pt x="38100" y="76200"/>
                  </a:lnTo>
                  <a:lnTo>
                    <a:pt x="28194" y="74203"/>
                  </a:lnTo>
                  <a:close/>
                </a:path>
                <a:path w="76200" h="706755" extrusionOk="0">
                  <a:moveTo>
                    <a:pt x="48006" y="630554"/>
                  </a:moveTo>
                  <a:lnTo>
                    <a:pt x="38100" y="630554"/>
                  </a:lnTo>
                  <a:lnTo>
                    <a:pt x="48006" y="632562"/>
                  </a:lnTo>
                  <a:lnTo>
                    <a:pt x="48006" y="630554"/>
                  </a:lnTo>
                  <a:close/>
                </a:path>
                <a:path w="76200" h="706755" extrusionOk="0">
                  <a:moveTo>
                    <a:pt x="48006" y="38100"/>
                  </a:moveTo>
                  <a:lnTo>
                    <a:pt x="28194" y="38100"/>
                  </a:lnTo>
                  <a:lnTo>
                    <a:pt x="28194" y="74203"/>
                  </a:lnTo>
                  <a:lnTo>
                    <a:pt x="38100" y="76200"/>
                  </a:lnTo>
                  <a:lnTo>
                    <a:pt x="48006" y="74203"/>
                  </a:lnTo>
                  <a:lnTo>
                    <a:pt x="48006" y="38100"/>
                  </a:lnTo>
                  <a:close/>
                </a:path>
                <a:path w="76200" h="706755" extrusionOk="0">
                  <a:moveTo>
                    <a:pt x="48006" y="74203"/>
                  </a:moveTo>
                  <a:lnTo>
                    <a:pt x="38100" y="76200"/>
                  </a:lnTo>
                  <a:lnTo>
                    <a:pt x="48006" y="76200"/>
                  </a:lnTo>
                  <a:lnTo>
                    <a:pt x="48006" y="74203"/>
                  </a:lnTo>
                  <a:close/>
                </a:path>
                <a:path w="76200" h="706755" extrusionOk="0">
                  <a:moveTo>
                    <a:pt x="38100" y="0"/>
                  </a:moveTo>
                  <a:lnTo>
                    <a:pt x="23268" y="2988"/>
                  </a:lnTo>
                  <a:lnTo>
                    <a:pt x="11158" y="11144"/>
                  </a:lnTo>
                  <a:lnTo>
                    <a:pt x="2993" y="23252"/>
                  </a:lnTo>
                  <a:lnTo>
                    <a:pt x="0" y="38100"/>
                  </a:lnTo>
                  <a:lnTo>
                    <a:pt x="2993" y="52947"/>
                  </a:lnTo>
                  <a:lnTo>
                    <a:pt x="11158" y="65055"/>
                  </a:lnTo>
                  <a:lnTo>
                    <a:pt x="23268" y="73211"/>
                  </a:lnTo>
                  <a:lnTo>
                    <a:pt x="28194" y="74203"/>
                  </a:lnTo>
                  <a:lnTo>
                    <a:pt x="28194" y="38100"/>
                  </a:lnTo>
                  <a:lnTo>
                    <a:pt x="76200" y="38100"/>
                  </a:lnTo>
                  <a:lnTo>
                    <a:pt x="73206" y="23252"/>
                  </a:lnTo>
                  <a:lnTo>
                    <a:pt x="65041" y="11144"/>
                  </a:lnTo>
                  <a:lnTo>
                    <a:pt x="52931" y="2988"/>
                  </a:lnTo>
                  <a:lnTo>
                    <a:pt x="38100" y="0"/>
                  </a:lnTo>
                  <a:close/>
                </a:path>
                <a:path w="76200" h="706755" extrusionOk="0">
                  <a:moveTo>
                    <a:pt x="76200" y="38100"/>
                  </a:moveTo>
                  <a:lnTo>
                    <a:pt x="48006" y="38100"/>
                  </a:lnTo>
                  <a:lnTo>
                    <a:pt x="48006" y="74203"/>
                  </a:lnTo>
                  <a:lnTo>
                    <a:pt x="52931" y="73211"/>
                  </a:lnTo>
                  <a:lnTo>
                    <a:pt x="65041" y="65055"/>
                  </a:lnTo>
                  <a:lnTo>
                    <a:pt x="73206"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58" name="Google Shape;58;p8"/>
            <p:cNvPicPr preferRelativeResize="0"/>
            <p:nvPr/>
          </p:nvPicPr>
          <p:blipFill rotWithShape="1">
            <a:blip r:embed="rId4">
              <a:alphaModFix/>
            </a:blip>
            <a:srcRect/>
            <a:stretch/>
          </p:blipFill>
          <p:spPr>
            <a:xfrm>
              <a:off x="559308" y="128015"/>
              <a:ext cx="1727454" cy="896874"/>
            </a:xfrm>
            <a:prstGeom prst="rect">
              <a:avLst/>
            </a:prstGeom>
            <a:noFill/>
            <a:ln>
              <a:noFill/>
            </a:ln>
          </p:spPr>
        </p:pic>
      </p:grpSp>
      <p:sp>
        <p:nvSpPr>
          <p:cNvPr id="59" name="Google Shape;59;p8"/>
          <p:cNvSpPr txBox="1">
            <a:spLocks noGrp="1"/>
          </p:cNvSpPr>
          <p:nvPr>
            <p:ph type="title"/>
          </p:nvPr>
        </p:nvSpPr>
        <p:spPr>
          <a:xfrm>
            <a:off x="800201" y="193624"/>
            <a:ext cx="1758137" cy="514350"/>
          </a:xfrm>
          <a:prstGeom prst="rect">
            <a:avLst/>
          </a:prstGeom>
          <a:noFill/>
          <a:ln>
            <a:noFill/>
          </a:ln>
        </p:spPr>
        <p:txBody>
          <a:bodyPr spcFirstLastPara="1" wrap="square" lIns="0" tIns="13325" rIns="0" bIns="0" anchor="t" anchorCtr="0">
            <a:spAutoFit/>
          </a:bodyPr>
          <a:lstStyle/>
          <a:p>
            <a:pPr marL="12700" lvl="0" indent="0" algn="l" rtl="0">
              <a:lnSpc>
                <a:spcPct val="100000"/>
              </a:lnSpc>
              <a:spcBef>
                <a:spcPts val="0"/>
              </a:spcBef>
              <a:spcAft>
                <a:spcPts val="0"/>
              </a:spcAft>
              <a:buNone/>
            </a:pPr>
            <a:r>
              <a:rPr lang="en-US" sz="3200" u="sng" dirty="0"/>
              <a:t>Outline</a:t>
            </a:r>
            <a:endParaRPr sz="3200" dirty="0"/>
          </a:p>
        </p:txBody>
      </p:sp>
      <p:pic>
        <p:nvPicPr>
          <p:cNvPr id="60" name="Google Shape;60;p8"/>
          <p:cNvPicPr preferRelativeResize="0"/>
          <p:nvPr/>
        </p:nvPicPr>
        <p:blipFill rotWithShape="1">
          <a:blip r:embed="rId5">
            <a:alphaModFix/>
          </a:blip>
          <a:srcRect/>
          <a:stretch/>
        </p:blipFill>
        <p:spPr>
          <a:xfrm>
            <a:off x="803148" y="635562"/>
            <a:ext cx="1239774" cy="63191"/>
          </a:xfrm>
          <a:prstGeom prst="rect">
            <a:avLst/>
          </a:prstGeom>
          <a:noFill/>
          <a:ln>
            <a:noFill/>
          </a:ln>
        </p:spPr>
      </p:pic>
      <p:sp>
        <p:nvSpPr>
          <p:cNvPr id="61" name="Google Shape;61;p8"/>
          <p:cNvSpPr txBox="1"/>
          <p:nvPr/>
        </p:nvSpPr>
        <p:spPr>
          <a:xfrm>
            <a:off x="328980" y="1859660"/>
            <a:ext cx="33845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a:solidFill>
                  <a:srgbClr val="F3F3F3"/>
                </a:solidFill>
                <a:latin typeface="Calibri"/>
                <a:ea typeface="Calibri"/>
                <a:cs typeface="Calibri"/>
                <a:sym typeface="Calibri"/>
              </a:rPr>
              <a:t>02</a:t>
            </a:r>
            <a:endParaRPr sz="2400">
              <a:latin typeface="Calibri"/>
              <a:ea typeface="Calibri"/>
              <a:cs typeface="Calibri"/>
              <a:sym typeface="Calibri"/>
            </a:endParaRPr>
          </a:p>
        </p:txBody>
      </p:sp>
      <p:sp>
        <p:nvSpPr>
          <p:cNvPr id="62" name="Google Shape;62;p8"/>
          <p:cNvSpPr/>
          <p:nvPr/>
        </p:nvSpPr>
        <p:spPr>
          <a:xfrm>
            <a:off x="787145" y="1735073"/>
            <a:ext cx="76200" cy="706755"/>
          </a:xfrm>
          <a:custGeom>
            <a:avLst/>
            <a:gdLst/>
            <a:ahLst/>
            <a:cxnLst/>
            <a:rect l="l" t="t" r="r" b="b"/>
            <a:pathLst>
              <a:path w="76200" h="706755" extrusionOk="0">
                <a:moveTo>
                  <a:pt x="28194" y="632562"/>
                </a:moveTo>
                <a:lnTo>
                  <a:pt x="23268" y="633561"/>
                </a:lnTo>
                <a:lnTo>
                  <a:pt x="11158" y="641746"/>
                </a:lnTo>
                <a:lnTo>
                  <a:pt x="2993" y="653861"/>
                </a:lnTo>
                <a:lnTo>
                  <a:pt x="0" y="668655"/>
                </a:lnTo>
                <a:lnTo>
                  <a:pt x="2993" y="683502"/>
                </a:lnTo>
                <a:lnTo>
                  <a:pt x="11158" y="695610"/>
                </a:lnTo>
                <a:lnTo>
                  <a:pt x="23268" y="703766"/>
                </a:lnTo>
                <a:lnTo>
                  <a:pt x="38100" y="706755"/>
                </a:lnTo>
                <a:lnTo>
                  <a:pt x="52931" y="703766"/>
                </a:lnTo>
                <a:lnTo>
                  <a:pt x="65041" y="695610"/>
                </a:lnTo>
                <a:lnTo>
                  <a:pt x="73206" y="683502"/>
                </a:lnTo>
                <a:lnTo>
                  <a:pt x="76200" y="668655"/>
                </a:lnTo>
                <a:lnTo>
                  <a:pt x="28194" y="668655"/>
                </a:lnTo>
                <a:lnTo>
                  <a:pt x="28194" y="632562"/>
                </a:lnTo>
                <a:close/>
              </a:path>
              <a:path w="76200" h="706755" extrusionOk="0">
                <a:moveTo>
                  <a:pt x="38100" y="630555"/>
                </a:moveTo>
                <a:lnTo>
                  <a:pt x="28194" y="632562"/>
                </a:lnTo>
                <a:lnTo>
                  <a:pt x="28194" y="668655"/>
                </a:lnTo>
                <a:lnTo>
                  <a:pt x="48006" y="668655"/>
                </a:lnTo>
                <a:lnTo>
                  <a:pt x="48006" y="632562"/>
                </a:lnTo>
                <a:lnTo>
                  <a:pt x="38100" y="630555"/>
                </a:lnTo>
                <a:close/>
              </a:path>
              <a:path w="76200" h="706755" extrusionOk="0">
                <a:moveTo>
                  <a:pt x="48006" y="632562"/>
                </a:moveTo>
                <a:lnTo>
                  <a:pt x="48006" y="668655"/>
                </a:lnTo>
                <a:lnTo>
                  <a:pt x="76200" y="668655"/>
                </a:lnTo>
                <a:lnTo>
                  <a:pt x="73206" y="653861"/>
                </a:lnTo>
                <a:lnTo>
                  <a:pt x="65041" y="641746"/>
                </a:lnTo>
                <a:lnTo>
                  <a:pt x="52931" y="633561"/>
                </a:lnTo>
                <a:lnTo>
                  <a:pt x="48006" y="632562"/>
                </a:lnTo>
                <a:close/>
              </a:path>
              <a:path w="76200" h="706755" extrusionOk="0">
                <a:moveTo>
                  <a:pt x="28194" y="74203"/>
                </a:moveTo>
                <a:lnTo>
                  <a:pt x="28194" y="632562"/>
                </a:lnTo>
                <a:lnTo>
                  <a:pt x="38100" y="630555"/>
                </a:lnTo>
                <a:lnTo>
                  <a:pt x="48006" y="630555"/>
                </a:lnTo>
                <a:lnTo>
                  <a:pt x="48006" y="76200"/>
                </a:lnTo>
                <a:lnTo>
                  <a:pt x="38100" y="76200"/>
                </a:lnTo>
                <a:lnTo>
                  <a:pt x="28194" y="74203"/>
                </a:lnTo>
                <a:close/>
              </a:path>
              <a:path w="76200" h="706755" extrusionOk="0">
                <a:moveTo>
                  <a:pt x="48006" y="630555"/>
                </a:moveTo>
                <a:lnTo>
                  <a:pt x="38100" y="630555"/>
                </a:lnTo>
                <a:lnTo>
                  <a:pt x="48006" y="632562"/>
                </a:lnTo>
                <a:lnTo>
                  <a:pt x="48006" y="630555"/>
                </a:lnTo>
                <a:close/>
              </a:path>
              <a:path w="76200" h="706755" extrusionOk="0">
                <a:moveTo>
                  <a:pt x="48006" y="38100"/>
                </a:moveTo>
                <a:lnTo>
                  <a:pt x="28194" y="38100"/>
                </a:lnTo>
                <a:lnTo>
                  <a:pt x="28194" y="74203"/>
                </a:lnTo>
                <a:lnTo>
                  <a:pt x="38100" y="76200"/>
                </a:lnTo>
                <a:lnTo>
                  <a:pt x="48006" y="74203"/>
                </a:lnTo>
                <a:lnTo>
                  <a:pt x="48006" y="38100"/>
                </a:lnTo>
                <a:close/>
              </a:path>
              <a:path w="76200" h="706755" extrusionOk="0">
                <a:moveTo>
                  <a:pt x="48006" y="74203"/>
                </a:moveTo>
                <a:lnTo>
                  <a:pt x="38100" y="76200"/>
                </a:lnTo>
                <a:lnTo>
                  <a:pt x="48006" y="76200"/>
                </a:lnTo>
                <a:lnTo>
                  <a:pt x="48006" y="74203"/>
                </a:lnTo>
                <a:close/>
              </a:path>
              <a:path w="76200" h="706755" extrusionOk="0">
                <a:moveTo>
                  <a:pt x="38100" y="0"/>
                </a:moveTo>
                <a:lnTo>
                  <a:pt x="23268" y="2988"/>
                </a:lnTo>
                <a:lnTo>
                  <a:pt x="11158" y="11144"/>
                </a:lnTo>
                <a:lnTo>
                  <a:pt x="2993" y="23252"/>
                </a:lnTo>
                <a:lnTo>
                  <a:pt x="0" y="38100"/>
                </a:lnTo>
                <a:lnTo>
                  <a:pt x="2993" y="52947"/>
                </a:lnTo>
                <a:lnTo>
                  <a:pt x="11158" y="65055"/>
                </a:lnTo>
                <a:lnTo>
                  <a:pt x="23268" y="73211"/>
                </a:lnTo>
                <a:lnTo>
                  <a:pt x="28194" y="74203"/>
                </a:lnTo>
                <a:lnTo>
                  <a:pt x="28194" y="38100"/>
                </a:lnTo>
                <a:lnTo>
                  <a:pt x="76200" y="38100"/>
                </a:lnTo>
                <a:lnTo>
                  <a:pt x="73206" y="23252"/>
                </a:lnTo>
                <a:lnTo>
                  <a:pt x="65041" y="11144"/>
                </a:lnTo>
                <a:lnTo>
                  <a:pt x="52931" y="2988"/>
                </a:lnTo>
                <a:lnTo>
                  <a:pt x="38100" y="0"/>
                </a:lnTo>
                <a:close/>
              </a:path>
              <a:path w="76200" h="706755" extrusionOk="0">
                <a:moveTo>
                  <a:pt x="76200" y="38100"/>
                </a:moveTo>
                <a:lnTo>
                  <a:pt x="48006" y="38100"/>
                </a:lnTo>
                <a:lnTo>
                  <a:pt x="48006" y="74203"/>
                </a:lnTo>
                <a:lnTo>
                  <a:pt x="52931" y="73211"/>
                </a:lnTo>
                <a:lnTo>
                  <a:pt x="65041" y="65055"/>
                </a:lnTo>
                <a:lnTo>
                  <a:pt x="73206"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63" name="Google Shape;63;p8"/>
          <p:cNvSpPr txBox="1"/>
          <p:nvPr/>
        </p:nvSpPr>
        <p:spPr>
          <a:xfrm>
            <a:off x="324408" y="2632024"/>
            <a:ext cx="343535" cy="39179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a:solidFill>
                  <a:srgbClr val="F3F3F3"/>
                </a:solidFill>
                <a:latin typeface="Calibri"/>
                <a:ea typeface="Calibri"/>
                <a:cs typeface="Calibri"/>
                <a:sym typeface="Calibri"/>
              </a:rPr>
              <a:t>03</a:t>
            </a:r>
            <a:endParaRPr sz="2400">
              <a:latin typeface="Calibri"/>
              <a:ea typeface="Calibri"/>
              <a:cs typeface="Calibri"/>
              <a:sym typeface="Calibri"/>
            </a:endParaRPr>
          </a:p>
        </p:txBody>
      </p:sp>
      <p:sp>
        <p:nvSpPr>
          <p:cNvPr id="64" name="Google Shape;64;p8"/>
          <p:cNvSpPr/>
          <p:nvPr/>
        </p:nvSpPr>
        <p:spPr>
          <a:xfrm>
            <a:off x="787145" y="2507742"/>
            <a:ext cx="76200" cy="706755"/>
          </a:xfrm>
          <a:custGeom>
            <a:avLst/>
            <a:gdLst/>
            <a:ahLst/>
            <a:cxnLst/>
            <a:rect l="l" t="t" r="r" b="b"/>
            <a:pathLst>
              <a:path w="76200" h="706755" extrusionOk="0">
                <a:moveTo>
                  <a:pt x="28194" y="632562"/>
                </a:moveTo>
                <a:lnTo>
                  <a:pt x="23268" y="633561"/>
                </a:lnTo>
                <a:lnTo>
                  <a:pt x="11158" y="641746"/>
                </a:lnTo>
                <a:lnTo>
                  <a:pt x="2993" y="653861"/>
                </a:lnTo>
                <a:lnTo>
                  <a:pt x="0" y="668655"/>
                </a:lnTo>
                <a:lnTo>
                  <a:pt x="2993" y="683502"/>
                </a:lnTo>
                <a:lnTo>
                  <a:pt x="11158" y="695610"/>
                </a:lnTo>
                <a:lnTo>
                  <a:pt x="23268" y="703766"/>
                </a:lnTo>
                <a:lnTo>
                  <a:pt x="38100" y="706755"/>
                </a:lnTo>
                <a:lnTo>
                  <a:pt x="52931" y="703766"/>
                </a:lnTo>
                <a:lnTo>
                  <a:pt x="65041" y="695610"/>
                </a:lnTo>
                <a:lnTo>
                  <a:pt x="73206" y="683502"/>
                </a:lnTo>
                <a:lnTo>
                  <a:pt x="76200" y="668655"/>
                </a:lnTo>
                <a:lnTo>
                  <a:pt x="28194" y="668655"/>
                </a:lnTo>
                <a:lnTo>
                  <a:pt x="28194" y="632562"/>
                </a:lnTo>
                <a:close/>
              </a:path>
              <a:path w="76200" h="706755" extrusionOk="0">
                <a:moveTo>
                  <a:pt x="38100" y="630555"/>
                </a:moveTo>
                <a:lnTo>
                  <a:pt x="28194" y="632562"/>
                </a:lnTo>
                <a:lnTo>
                  <a:pt x="28194" y="668655"/>
                </a:lnTo>
                <a:lnTo>
                  <a:pt x="48006" y="668655"/>
                </a:lnTo>
                <a:lnTo>
                  <a:pt x="48006" y="632562"/>
                </a:lnTo>
                <a:lnTo>
                  <a:pt x="38100" y="630555"/>
                </a:lnTo>
                <a:close/>
              </a:path>
              <a:path w="76200" h="706755" extrusionOk="0">
                <a:moveTo>
                  <a:pt x="48006" y="632562"/>
                </a:moveTo>
                <a:lnTo>
                  <a:pt x="48006" y="668655"/>
                </a:lnTo>
                <a:lnTo>
                  <a:pt x="76200" y="668655"/>
                </a:lnTo>
                <a:lnTo>
                  <a:pt x="73206" y="653861"/>
                </a:lnTo>
                <a:lnTo>
                  <a:pt x="65041" y="641746"/>
                </a:lnTo>
                <a:lnTo>
                  <a:pt x="52931" y="633561"/>
                </a:lnTo>
                <a:lnTo>
                  <a:pt x="48006" y="632562"/>
                </a:lnTo>
                <a:close/>
              </a:path>
              <a:path w="76200" h="706755" extrusionOk="0">
                <a:moveTo>
                  <a:pt x="28194" y="74203"/>
                </a:moveTo>
                <a:lnTo>
                  <a:pt x="28194" y="632562"/>
                </a:lnTo>
                <a:lnTo>
                  <a:pt x="38100" y="630555"/>
                </a:lnTo>
                <a:lnTo>
                  <a:pt x="48006" y="630555"/>
                </a:lnTo>
                <a:lnTo>
                  <a:pt x="48006" y="76200"/>
                </a:lnTo>
                <a:lnTo>
                  <a:pt x="38100" y="76200"/>
                </a:lnTo>
                <a:lnTo>
                  <a:pt x="28194" y="74203"/>
                </a:lnTo>
                <a:close/>
              </a:path>
              <a:path w="76200" h="706755" extrusionOk="0">
                <a:moveTo>
                  <a:pt x="48006" y="630555"/>
                </a:moveTo>
                <a:lnTo>
                  <a:pt x="38100" y="630555"/>
                </a:lnTo>
                <a:lnTo>
                  <a:pt x="48006" y="632562"/>
                </a:lnTo>
                <a:lnTo>
                  <a:pt x="48006" y="630555"/>
                </a:lnTo>
                <a:close/>
              </a:path>
              <a:path w="76200" h="706755" extrusionOk="0">
                <a:moveTo>
                  <a:pt x="48006" y="38100"/>
                </a:moveTo>
                <a:lnTo>
                  <a:pt x="28194" y="38100"/>
                </a:lnTo>
                <a:lnTo>
                  <a:pt x="28194" y="74203"/>
                </a:lnTo>
                <a:lnTo>
                  <a:pt x="38100" y="76200"/>
                </a:lnTo>
                <a:lnTo>
                  <a:pt x="48006" y="74203"/>
                </a:lnTo>
                <a:lnTo>
                  <a:pt x="48006" y="38100"/>
                </a:lnTo>
                <a:close/>
              </a:path>
              <a:path w="76200" h="706755" extrusionOk="0">
                <a:moveTo>
                  <a:pt x="48006" y="74203"/>
                </a:moveTo>
                <a:lnTo>
                  <a:pt x="38100" y="76200"/>
                </a:lnTo>
                <a:lnTo>
                  <a:pt x="48006" y="76200"/>
                </a:lnTo>
                <a:lnTo>
                  <a:pt x="48006" y="74203"/>
                </a:lnTo>
                <a:close/>
              </a:path>
              <a:path w="76200" h="706755" extrusionOk="0">
                <a:moveTo>
                  <a:pt x="38100" y="0"/>
                </a:moveTo>
                <a:lnTo>
                  <a:pt x="23268" y="2988"/>
                </a:lnTo>
                <a:lnTo>
                  <a:pt x="11158" y="11144"/>
                </a:lnTo>
                <a:lnTo>
                  <a:pt x="2993" y="23252"/>
                </a:lnTo>
                <a:lnTo>
                  <a:pt x="0" y="38100"/>
                </a:lnTo>
                <a:lnTo>
                  <a:pt x="2993" y="52947"/>
                </a:lnTo>
                <a:lnTo>
                  <a:pt x="11158" y="65055"/>
                </a:lnTo>
                <a:lnTo>
                  <a:pt x="23268" y="73211"/>
                </a:lnTo>
                <a:lnTo>
                  <a:pt x="28194" y="74203"/>
                </a:lnTo>
                <a:lnTo>
                  <a:pt x="28194" y="38100"/>
                </a:lnTo>
                <a:lnTo>
                  <a:pt x="76200" y="38100"/>
                </a:lnTo>
                <a:lnTo>
                  <a:pt x="73206" y="23252"/>
                </a:lnTo>
                <a:lnTo>
                  <a:pt x="65041" y="11144"/>
                </a:lnTo>
                <a:lnTo>
                  <a:pt x="52931" y="2988"/>
                </a:lnTo>
                <a:lnTo>
                  <a:pt x="38100" y="0"/>
                </a:lnTo>
                <a:close/>
              </a:path>
              <a:path w="76200" h="706755" extrusionOk="0">
                <a:moveTo>
                  <a:pt x="76200" y="38100"/>
                </a:moveTo>
                <a:lnTo>
                  <a:pt x="48006" y="38100"/>
                </a:lnTo>
                <a:lnTo>
                  <a:pt x="48006" y="74203"/>
                </a:lnTo>
                <a:lnTo>
                  <a:pt x="52931" y="73211"/>
                </a:lnTo>
                <a:lnTo>
                  <a:pt x="65041" y="65055"/>
                </a:lnTo>
                <a:lnTo>
                  <a:pt x="73206"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65" name="Google Shape;65;p8"/>
          <p:cNvSpPr/>
          <p:nvPr/>
        </p:nvSpPr>
        <p:spPr>
          <a:xfrm>
            <a:off x="787145" y="4091178"/>
            <a:ext cx="76200" cy="707390"/>
          </a:xfrm>
          <a:custGeom>
            <a:avLst/>
            <a:gdLst/>
            <a:ahLst/>
            <a:cxnLst/>
            <a:rect l="l" t="t" r="r" b="b"/>
            <a:pathLst>
              <a:path w="76200" h="707389" extrusionOk="0">
                <a:moveTo>
                  <a:pt x="28194" y="632593"/>
                </a:moveTo>
                <a:lnTo>
                  <a:pt x="23268" y="633588"/>
                </a:lnTo>
                <a:lnTo>
                  <a:pt x="11158" y="641756"/>
                </a:lnTo>
                <a:lnTo>
                  <a:pt x="2993" y="653867"/>
                </a:lnTo>
                <a:lnTo>
                  <a:pt x="0" y="668693"/>
                </a:lnTo>
                <a:lnTo>
                  <a:pt x="2993" y="683524"/>
                </a:lnTo>
                <a:lnTo>
                  <a:pt x="11158" y="695634"/>
                </a:lnTo>
                <a:lnTo>
                  <a:pt x="23268" y="703799"/>
                </a:lnTo>
                <a:lnTo>
                  <a:pt x="38100" y="706793"/>
                </a:lnTo>
                <a:lnTo>
                  <a:pt x="52931" y="703799"/>
                </a:lnTo>
                <a:lnTo>
                  <a:pt x="65041" y="695634"/>
                </a:lnTo>
                <a:lnTo>
                  <a:pt x="73206" y="683524"/>
                </a:lnTo>
                <a:lnTo>
                  <a:pt x="76200" y="668693"/>
                </a:lnTo>
                <a:lnTo>
                  <a:pt x="28194" y="668693"/>
                </a:lnTo>
                <a:lnTo>
                  <a:pt x="28194" y="632593"/>
                </a:lnTo>
                <a:close/>
              </a:path>
              <a:path w="76200" h="707389" extrusionOk="0">
                <a:moveTo>
                  <a:pt x="38100" y="630593"/>
                </a:moveTo>
                <a:lnTo>
                  <a:pt x="28194" y="632593"/>
                </a:lnTo>
                <a:lnTo>
                  <a:pt x="28194" y="668693"/>
                </a:lnTo>
                <a:lnTo>
                  <a:pt x="48006" y="668693"/>
                </a:lnTo>
                <a:lnTo>
                  <a:pt x="48006" y="632593"/>
                </a:lnTo>
                <a:lnTo>
                  <a:pt x="38100" y="630593"/>
                </a:lnTo>
                <a:close/>
              </a:path>
              <a:path w="76200" h="707389" extrusionOk="0">
                <a:moveTo>
                  <a:pt x="48006" y="632593"/>
                </a:moveTo>
                <a:lnTo>
                  <a:pt x="48006" y="668693"/>
                </a:lnTo>
                <a:lnTo>
                  <a:pt x="76200" y="668693"/>
                </a:lnTo>
                <a:lnTo>
                  <a:pt x="73206" y="653867"/>
                </a:lnTo>
                <a:lnTo>
                  <a:pt x="65041" y="641756"/>
                </a:lnTo>
                <a:lnTo>
                  <a:pt x="52931" y="633588"/>
                </a:lnTo>
                <a:lnTo>
                  <a:pt x="48006" y="632593"/>
                </a:lnTo>
                <a:close/>
              </a:path>
              <a:path w="76200" h="707389" extrusionOk="0">
                <a:moveTo>
                  <a:pt x="28194" y="74200"/>
                </a:moveTo>
                <a:lnTo>
                  <a:pt x="28194" y="632593"/>
                </a:lnTo>
                <a:lnTo>
                  <a:pt x="38100" y="630593"/>
                </a:lnTo>
                <a:lnTo>
                  <a:pt x="48006" y="630593"/>
                </a:lnTo>
                <a:lnTo>
                  <a:pt x="48006" y="76200"/>
                </a:lnTo>
                <a:lnTo>
                  <a:pt x="38100" y="76200"/>
                </a:lnTo>
                <a:lnTo>
                  <a:pt x="28194" y="74200"/>
                </a:lnTo>
                <a:close/>
              </a:path>
              <a:path w="76200" h="707389" extrusionOk="0">
                <a:moveTo>
                  <a:pt x="48006" y="630593"/>
                </a:moveTo>
                <a:lnTo>
                  <a:pt x="38100" y="630593"/>
                </a:lnTo>
                <a:lnTo>
                  <a:pt x="48006" y="632593"/>
                </a:lnTo>
                <a:lnTo>
                  <a:pt x="48006" y="630593"/>
                </a:lnTo>
                <a:close/>
              </a:path>
              <a:path w="76200" h="707389" extrusionOk="0">
                <a:moveTo>
                  <a:pt x="48006" y="38100"/>
                </a:moveTo>
                <a:lnTo>
                  <a:pt x="28194" y="38100"/>
                </a:lnTo>
                <a:lnTo>
                  <a:pt x="28194" y="74200"/>
                </a:lnTo>
                <a:lnTo>
                  <a:pt x="38100" y="76200"/>
                </a:lnTo>
                <a:lnTo>
                  <a:pt x="48006" y="74200"/>
                </a:lnTo>
                <a:lnTo>
                  <a:pt x="48006" y="38100"/>
                </a:lnTo>
                <a:close/>
              </a:path>
              <a:path w="76200" h="707389" extrusionOk="0">
                <a:moveTo>
                  <a:pt x="48006" y="74200"/>
                </a:moveTo>
                <a:lnTo>
                  <a:pt x="38100" y="76200"/>
                </a:lnTo>
                <a:lnTo>
                  <a:pt x="48006" y="76200"/>
                </a:lnTo>
                <a:lnTo>
                  <a:pt x="48006" y="74200"/>
                </a:lnTo>
                <a:close/>
              </a:path>
              <a:path w="76200" h="707389" extrusionOk="0">
                <a:moveTo>
                  <a:pt x="38100" y="0"/>
                </a:moveTo>
                <a:lnTo>
                  <a:pt x="23268" y="2993"/>
                </a:lnTo>
                <a:lnTo>
                  <a:pt x="11158" y="11158"/>
                </a:lnTo>
                <a:lnTo>
                  <a:pt x="2993" y="23268"/>
                </a:lnTo>
                <a:lnTo>
                  <a:pt x="0" y="38100"/>
                </a:lnTo>
                <a:lnTo>
                  <a:pt x="2993" y="52931"/>
                </a:lnTo>
                <a:lnTo>
                  <a:pt x="11158" y="65041"/>
                </a:lnTo>
                <a:lnTo>
                  <a:pt x="23268" y="73206"/>
                </a:lnTo>
                <a:lnTo>
                  <a:pt x="28194" y="74200"/>
                </a:lnTo>
                <a:lnTo>
                  <a:pt x="28194" y="38100"/>
                </a:lnTo>
                <a:lnTo>
                  <a:pt x="76200" y="38100"/>
                </a:lnTo>
                <a:lnTo>
                  <a:pt x="73206" y="23268"/>
                </a:lnTo>
                <a:lnTo>
                  <a:pt x="65041" y="11158"/>
                </a:lnTo>
                <a:lnTo>
                  <a:pt x="52931" y="2993"/>
                </a:lnTo>
                <a:lnTo>
                  <a:pt x="38100" y="0"/>
                </a:lnTo>
                <a:close/>
              </a:path>
              <a:path w="76200" h="707389" extrusionOk="0">
                <a:moveTo>
                  <a:pt x="76200" y="38100"/>
                </a:moveTo>
                <a:lnTo>
                  <a:pt x="48006" y="38100"/>
                </a:lnTo>
                <a:lnTo>
                  <a:pt x="48006" y="74200"/>
                </a:lnTo>
                <a:lnTo>
                  <a:pt x="52931" y="73206"/>
                </a:lnTo>
                <a:lnTo>
                  <a:pt x="65041" y="65041"/>
                </a:lnTo>
                <a:lnTo>
                  <a:pt x="73206" y="52931"/>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66" name="Google Shape;66;p8"/>
          <p:cNvSpPr txBox="1"/>
          <p:nvPr/>
        </p:nvSpPr>
        <p:spPr>
          <a:xfrm>
            <a:off x="956868" y="1853641"/>
            <a:ext cx="2518410" cy="1949450"/>
          </a:xfrm>
          <a:prstGeom prst="rect">
            <a:avLst/>
          </a:prstGeom>
          <a:noFill/>
          <a:ln>
            <a:noFill/>
          </a:ln>
        </p:spPr>
        <p:txBody>
          <a:bodyPr spcFirstLastPara="1" wrap="square" lIns="0" tIns="12700" rIns="0" bIns="0" anchor="t" anchorCtr="0">
            <a:spAutoFit/>
          </a:bodyPr>
          <a:lstStyle/>
          <a:p>
            <a:pPr marL="34925" lvl="0" indent="0" algn="l" rtl="0">
              <a:lnSpc>
                <a:spcPct val="100000"/>
              </a:lnSpc>
              <a:spcBef>
                <a:spcPts val="0"/>
              </a:spcBef>
              <a:spcAft>
                <a:spcPts val="0"/>
              </a:spcAft>
              <a:buNone/>
            </a:pPr>
            <a:r>
              <a:rPr lang="en-US" sz="2400" b="1" dirty="0">
                <a:solidFill>
                  <a:srgbClr val="F3F3F3"/>
                </a:solidFill>
                <a:latin typeface="Calibri"/>
                <a:ea typeface="Calibri"/>
                <a:cs typeface="Calibri"/>
                <a:sym typeface="Calibri"/>
              </a:rPr>
              <a:t>Problem Statement</a:t>
            </a:r>
            <a:endParaRPr sz="2400" dirty="0">
              <a:latin typeface="Calibri"/>
              <a:ea typeface="Calibri"/>
              <a:cs typeface="Calibri"/>
              <a:sym typeface="Calibri"/>
            </a:endParaRPr>
          </a:p>
          <a:p>
            <a:pPr marL="46355" marR="422909" lvl="0" indent="0" algn="l" rtl="0">
              <a:lnSpc>
                <a:spcPct val="100000"/>
              </a:lnSpc>
              <a:spcBef>
                <a:spcPts val="2035"/>
              </a:spcBef>
              <a:spcAft>
                <a:spcPts val="0"/>
              </a:spcAft>
              <a:buNone/>
            </a:pPr>
            <a:r>
              <a:rPr lang="en-US" sz="2400" b="1" dirty="0">
                <a:solidFill>
                  <a:srgbClr val="F3F3F3"/>
                </a:solidFill>
                <a:latin typeface="Calibri"/>
                <a:ea typeface="Calibri"/>
                <a:cs typeface="Calibri"/>
                <a:sym typeface="Calibri"/>
              </a:rPr>
              <a:t>State-of-the-Art Literature</a:t>
            </a:r>
            <a:endParaRPr sz="2400" dirty="0">
              <a:latin typeface="Calibri"/>
              <a:ea typeface="Calibri"/>
              <a:cs typeface="Calibri"/>
              <a:sym typeface="Calibri"/>
            </a:endParaRPr>
          </a:p>
          <a:p>
            <a:pPr marL="12700" lvl="0" indent="0" algn="l" rtl="0">
              <a:lnSpc>
                <a:spcPct val="100000"/>
              </a:lnSpc>
              <a:spcBef>
                <a:spcPts val="1590"/>
              </a:spcBef>
              <a:spcAft>
                <a:spcPts val="0"/>
              </a:spcAft>
              <a:buNone/>
            </a:pPr>
            <a:r>
              <a:rPr lang="en-US" sz="2400" b="1" dirty="0">
                <a:solidFill>
                  <a:srgbClr val="F3F3F3"/>
                </a:solidFill>
                <a:latin typeface="Calibri"/>
                <a:ea typeface="Calibri"/>
                <a:cs typeface="Calibri"/>
                <a:sym typeface="Calibri"/>
              </a:rPr>
              <a:t>Proposed Solution</a:t>
            </a:r>
            <a:endParaRPr sz="2400" dirty="0">
              <a:latin typeface="Calibri"/>
              <a:ea typeface="Calibri"/>
              <a:cs typeface="Calibri"/>
              <a:sym typeface="Calibri"/>
            </a:endParaRPr>
          </a:p>
        </p:txBody>
      </p:sp>
      <p:sp>
        <p:nvSpPr>
          <p:cNvPr id="67" name="Google Shape;67;p8"/>
          <p:cNvSpPr txBox="1"/>
          <p:nvPr/>
        </p:nvSpPr>
        <p:spPr>
          <a:xfrm>
            <a:off x="315264" y="3417570"/>
            <a:ext cx="353060"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a:solidFill>
                  <a:srgbClr val="F3F3F3"/>
                </a:solidFill>
                <a:latin typeface="Calibri"/>
                <a:ea typeface="Calibri"/>
                <a:cs typeface="Calibri"/>
                <a:sym typeface="Calibri"/>
              </a:rPr>
              <a:t>04</a:t>
            </a:r>
            <a:endParaRPr sz="2400">
              <a:latin typeface="Calibri"/>
              <a:ea typeface="Calibri"/>
              <a:cs typeface="Calibri"/>
              <a:sym typeface="Calibri"/>
            </a:endParaRPr>
          </a:p>
        </p:txBody>
      </p:sp>
      <p:sp>
        <p:nvSpPr>
          <p:cNvPr id="68" name="Google Shape;68;p8"/>
          <p:cNvSpPr/>
          <p:nvPr/>
        </p:nvSpPr>
        <p:spPr>
          <a:xfrm>
            <a:off x="787145" y="3291078"/>
            <a:ext cx="76200" cy="707390"/>
          </a:xfrm>
          <a:custGeom>
            <a:avLst/>
            <a:gdLst/>
            <a:ahLst/>
            <a:cxnLst/>
            <a:rect l="l" t="t" r="r" b="b"/>
            <a:pathLst>
              <a:path w="76200" h="707389" extrusionOk="0">
                <a:moveTo>
                  <a:pt x="28194" y="632593"/>
                </a:moveTo>
                <a:lnTo>
                  <a:pt x="23268" y="633588"/>
                </a:lnTo>
                <a:lnTo>
                  <a:pt x="11158" y="641756"/>
                </a:lnTo>
                <a:lnTo>
                  <a:pt x="2993" y="653867"/>
                </a:lnTo>
                <a:lnTo>
                  <a:pt x="0" y="668693"/>
                </a:lnTo>
                <a:lnTo>
                  <a:pt x="2993" y="683524"/>
                </a:lnTo>
                <a:lnTo>
                  <a:pt x="11158" y="695634"/>
                </a:lnTo>
                <a:lnTo>
                  <a:pt x="23268" y="703799"/>
                </a:lnTo>
                <a:lnTo>
                  <a:pt x="38100" y="706793"/>
                </a:lnTo>
                <a:lnTo>
                  <a:pt x="52931" y="703799"/>
                </a:lnTo>
                <a:lnTo>
                  <a:pt x="65041" y="695634"/>
                </a:lnTo>
                <a:lnTo>
                  <a:pt x="73206" y="683524"/>
                </a:lnTo>
                <a:lnTo>
                  <a:pt x="76200" y="668693"/>
                </a:lnTo>
                <a:lnTo>
                  <a:pt x="28194" y="668693"/>
                </a:lnTo>
                <a:lnTo>
                  <a:pt x="28194" y="632593"/>
                </a:lnTo>
                <a:close/>
              </a:path>
              <a:path w="76200" h="707389" extrusionOk="0">
                <a:moveTo>
                  <a:pt x="38100" y="630593"/>
                </a:moveTo>
                <a:lnTo>
                  <a:pt x="28194" y="632593"/>
                </a:lnTo>
                <a:lnTo>
                  <a:pt x="28194" y="668693"/>
                </a:lnTo>
                <a:lnTo>
                  <a:pt x="48006" y="668693"/>
                </a:lnTo>
                <a:lnTo>
                  <a:pt x="48006" y="632593"/>
                </a:lnTo>
                <a:lnTo>
                  <a:pt x="38100" y="630593"/>
                </a:lnTo>
                <a:close/>
              </a:path>
              <a:path w="76200" h="707389" extrusionOk="0">
                <a:moveTo>
                  <a:pt x="48006" y="632593"/>
                </a:moveTo>
                <a:lnTo>
                  <a:pt x="48006" y="668693"/>
                </a:lnTo>
                <a:lnTo>
                  <a:pt x="76200" y="668693"/>
                </a:lnTo>
                <a:lnTo>
                  <a:pt x="73206" y="653867"/>
                </a:lnTo>
                <a:lnTo>
                  <a:pt x="65041" y="641756"/>
                </a:lnTo>
                <a:lnTo>
                  <a:pt x="52931" y="633588"/>
                </a:lnTo>
                <a:lnTo>
                  <a:pt x="48006" y="632593"/>
                </a:lnTo>
                <a:close/>
              </a:path>
              <a:path w="76200" h="707389" extrusionOk="0">
                <a:moveTo>
                  <a:pt x="28194" y="74203"/>
                </a:moveTo>
                <a:lnTo>
                  <a:pt x="28194" y="632593"/>
                </a:lnTo>
                <a:lnTo>
                  <a:pt x="38100" y="630593"/>
                </a:lnTo>
                <a:lnTo>
                  <a:pt x="48006" y="630593"/>
                </a:lnTo>
                <a:lnTo>
                  <a:pt x="48006" y="76200"/>
                </a:lnTo>
                <a:lnTo>
                  <a:pt x="38100" y="76200"/>
                </a:lnTo>
                <a:lnTo>
                  <a:pt x="28194" y="74203"/>
                </a:lnTo>
                <a:close/>
              </a:path>
              <a:path w="76200" h="707389" extrusionOk="0">
                <a:moveTo>
                  <a:pt x="48006" y="630593"/>
                </a:moveTo>
                <a:lnTo>
                  <a:pt x="38100" y="630593"/>
                </a:lnTo>
                <a:lnTo>
                  <a:pt x="48006" y="632593"/>
                </a:lnTo>
                <a:lnTo>
                  <a:pt x="48006" y="630593"/>
                </a:lnTo>
                <a:close/>
              </a:path>
              <a:path w="76200" h="707389" extrusionOk="0">
                <a:moveTo>
                  <a:pt x="48006" y="38100"/>
                </a:moveTo>
                <a:lnTo>
                  <a:pt x="28194" y="38100"/>
                </a:lnTo>
                <a:lnTo>
                  <a:pt x="28194" y="74203"/>
                </a:lnTo>
                <a:lnTo>
                  <a:pt x="38100" y="76200"/>
                </a:lnTo>
                <a:lnTo>
                  <a:pt x="48006" y="74203"/>
                </a:lnTo>
                <a:lnTo>
                  <a:pt x="48006" y="38100"/>
                </a:lnTo>
                <a:close/>
              </a:path>
              <a:path w="76200" h="707389" extrusionOk="0">
                <a:moveTo>
                  <a:pt x="48006" y="74203"/>
                </a:moveTo>
                <a:lnTo>
                  <a:pt x="38100" y="76200"/>
                </a:lnTo>
                <a:lnTo>
                  <a:pt x="48006" y="76200"/>
                </a:lnTo>
                <a:lnTo>
                  <a:pt x="48006" y="74203"/>
                </a:lnTo>
                <a:close/>
              </a:path>
              <a:path w="76200" h="707389" extrusionOk="0">
                <a:moveTo>
                  <a:pt x="38100" y="0"/>
                </a:moveTo>
                <a:lnTo>
                  <a:pt x="23268" y="2988"/>
                </a:lnTo>
                <a:lnTo>
                  <a:pt x="11158" y="11144"/>
                </a:lnTo>
                <a:lnTo>
                  <a:pt x="2993" y="23252"/>
                </a:lnTo>
                <a:lnTo>
                  <a:pt x="0" y="38100"/>
                </a:lnTo>
                <a:lnTo>
                  <a:pt x="2993" y="52947"/>
                </a:lnTo>
                <a:lnTo>
                  <a:pt x="11158" y="65055"/>
                </a:lnTo>
                <a:lnTo>
                  <a:pt x="23268" y="73211"/>
                </a:lnTo>
                <a:lnTo>
                  <a:pt x="28194" y="74203"/>
                </a:lnTo>
                <a:lnTo>
                  <a:pt x="28194" y="38100"/>
                </a:lnTo>
                <a:lnTo>
                  <a:pt x="76200" y="38100"/>
                </a:lnTo>
                <a:lnTo>
                  <a:pt x="73206" y="23252"/>
                </a:lnTo>
                <a:lnTo>
                  <a:pt x="65041" y="11144"/>
                </a:lnTo>
                <a:lnTo>
                  <a:pt x="52931" y="2988"/>
                </a:lnTo>
                <a:lnTo>
                  <a:pt x="38100" y="0"/>
                </a:lnTo>
                <a:close/>
              </a:path>
              <a:path w="76200" h="707389" extrusionOk="0">
                <a:moveTo>
                  <a:pt x="76200" y="38100"/>
                </a:moveTo>
                <a:lnTo>
                  <a:pt x="48006" y="38100"/>
                </a:lnTo>
                <a:lnTo>
                  <a:pt x="48006" y="74203"/>
                </a:lnTo>
                <a:lnTo>
                  <a:pt x="52931" y="73211"/>
                </a:lnTo>
                <a:lnTo>
                  <a:pt x="65041" y="65055"/>
                </a:lnTo>
                <a:lnTo>
                  <a:pt x="73206"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69" name="Google Shape;69;p8"/>
          <p:cNvSpPr txBox="1"/>
          <p:nvPr/>
        </p:nvSpPr>
        <p:spPr>
          <a:xfrm>
            <a:off x="377748" y="4161776"/>
            <a:ext cx="3526452" cy="382156"/>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b="1" baseline="30000" dirty="0">
                <a:solidFill>
                  <a:srgbClr val="F3F3F3"/>
                </a:solidFill>
                <a:latin typeface="Calibri"/>
                <a:ea typeface="Calibri"/>
                <a:cs typeface="Calibri"/>
                <a:sym typeface="Calibri"/>
              </a:rPr>
              <a:t>05    </a:t>
            </a:r>
            <a:r>
              <a:rPr lang="en-US" sz="2000" b="1" dirty="0">
                <a:solidFill>
                  <a:srgbClr val="F3F3F3"/>
                </a:solidFill>
                <a:latin typeface="Calibri"/>
                <a:ea typeface="Calibri"/>
                <a:cs typeface="Calibri"/>
                <a:sym typeface="Calibri"/>
              </a:rPr>
              <a:t>Solution Design &amp; Setup</a:t>
            </a:r>
            <a:endParaRPr sz="2400" dirty="0">
              <a:latin typeface="Calibri"/>
              <a:ea typeface="Calibri"/>
              <a:cs typeface="Calibri"/>
              <a:sym typeface="Calibri"/>
            </a:endParaRPr>
          </a:p>
        </p:txBody>
      </p:sp>
      <p:sp>
        <p:nvSpPr>
          <p:cNvPr id="70" name="Google Shape;70;p8"/>
          <p:cNvSpPr/>
          <p:nvPr/>
        </p:nvSpPr>
        <p:spPr>
          <a:xfrm>
            <a:off x="4345685" y="922782"/>
            <a:ext cx="76200" cy="706755"/>
          </a:xfrm>
          <a:custGeom>
            <a:avLst/>
            <a:gdLst/>
            <a:ahLst/>
            <a:cxnLst/>
            <a:rect l="l" t="t" r="r" b="b"/>
            <a:pathLst>
              <a:path w="76200" h="706755" extrusionOk="0">
                <a:moveTo>
                  <a:pt x="28193" y="632560"/>
                </a:moveTo>
                <a:lnTo>
                  <a:pt x="23252" y="633561"/>
                </a:lnTo>
                <a:lnTo>
                  <a:pt x="11144" y="641746"/>
                </a:lnTo>
                <a:lnTo>
                  <a:pt x="2988" y="653861"/>
                </a:lnTo>
                <a:lnTo>
                  <a:pt x="0" y="668654"/>
                </a:lnTo>
                <a:lnTo>
                  <a:pt x="2988" y="683502"/>
                </a:lnTo>
                <a:lnTo>
                  <a:pt x="11144" y="695610"/>
                </a:lnTo>
                <a:lnTo>
                  <a:pt x="23252" y="703766"/>
                </a:lnTo>
                <a:lnTo>
                  <a:pt x="38100" y="706754"/>
                </a:lnTo>
                <a:lnTo>
                  <a:pt x="52947" y="703766"/>
                </a:lnTo>
                <a:lnTo>
                  <a:pt x="65055" y="695610"/>
                </a:lnTo>
                <a:lnTo>
                  <a:pt x="73211" y="683502"/>
                </a:lnTo>
                <a:lnTo>
                  <a:pt x="76200" y="668654"/>
                </a:lnTo>
                <a:lnTo>
                  <a:pt x="28193" y="668654"/>
                </a:lnTo>
                <a:lnTo>
                  <a:pt x="28193" y="632560"/>
                </a:lnTo>
                <a:close/>
              </a:path>
              <a:path w="76200" h="706755" extrusionOk="0">
                <a:moveTo>
                  <a:pt x="38100" y="630554"/>
                </a:moveTo>
                <a:lnTo>
                  <a:pt x="28193" y="632560"/>
                </a:lnTo>
                <a:lnTo>
                  <a:pt x="28193" y="668654"/>
                </a:lnTo>
                <a:lnTo>
                  <a:pt x="48005" y="668654"/>
                </a:lnTo>
                <a:lnTo>
                  <a:pt x="48005" y="632560"/>
                </a:lnTo>
                <a:lnTo>
                  <a:pt x="38100" y="630554"/>
                </a:lnTo>
                <a:close/>
              </a:path>
              <a:path w="76200" h="706755" extrusionOk="0">
                <a:moveTo>
                  <a:pt x="48005" y="632560"/>
                </a:moveTo>
                <a:lnTo>
                  <a:pt x="48005" y="668654"/>
                </a:lnTo>
                <a:lnTo>
                  <a:pt x="76200" y="668654"/>
                </a:lnTo>
                <a:lnTo>
                  <a:pt x="73211" y="653861"/>
                </a:lnTo>
                <a:lnTo>
                  <a:pt x="65055" y="641746"/>
                </a:lnTo>
                <a:lnTo>
                  <a:pt x="52947" y="633561"/>
                </a:lnTo>
                <a:lnTo>
                  <a:pt x="48005" y="632560"/>
                </a:lnTo>
                <a:close/>
              </a:path>
              <a:path w="76200" h="706755" extrusionOk="0">
                <a:moveTo>
                  <a:pt x="28194" y="74206"/>
                </a:moveTo>
                <a:lnTo>
                  <a:pt x="28193" y="632560"/>
                </a:lnTo>
                <a:lnTo>
                  <a:pt x="38100" y="630554"/>
                </a:lnTo>
                <a:lnTo>
                  <a:pt x="48005" y="630554"/>
                </a:lnTo>
                <a:lnTo>
                  <a:pt x="48005" y="76200"/>
                </a:lnTo>
                <a:lnTo>
                  <a:pt x="38100" y="76200"/>
                </a:lnTo>
                <a:lnTo>
                  <a:pt x="28194" y="74206"/>
                </a:lnTo>
                <a:close/>
              </a:path>
              <a:path w="76200" h="706755" extrusionOk="0">
                <a:moveTo>
                  <a:pt x="48005" y="630554"/>
                </a:moveTo>
                <a:lnTo>
                  <a:pt x="38100" y="630554"/>
                </a:lnTo>
                <a:lnTo>
                  <a:pt x="48005" y="632560"/>
                </a:lnTo>
                <a:lnTo>
                  <a:pt x="48005" y="630554"/>
                </a:lnTo>
                <a:close/>
              </a:path>
              <a:path w="76200" h="706755" extrusionOk="0">
                <a:moveTo>
                  <a:pt x="48005" y="38100"/>
                </a:moveTo>
                <a:lnTo>
                  <a:pt x="28193" y="38100"/>
                </a:lnTo>
                <a:lnTo>
                  <a:pt x="28194" y="74206"/>
                </a:lnTo>
                <a:lnTo>
                  <a:pt x="38100" y="76200"/>
                </a:lnTo>
                <a:lnTo>
                  <a:pt x="48005" y="74206"/>
                </a:lnTo>
                <a:lnTo>
                  <a:pt x="48005" y="38100"/>
                </a:lnTo>
                <a:close/>
              </a:path>
              <a:path w="76200" h="706755" extrusionOk="0">
                <a:moveTo>
                  <a:pt x="48005" y="74206"/>
                </a:moveTo>
                <a:lnTo>
                  <a:pt x="38100" y="76200"/>
                </a:lnTo>
                <a:lnTo>
                  <a:pt x="48005" y="76200"/>
                </a:lnTo>
                <a:lnTo>
                  <a:pt x="48005" y="74206"/>
                </a:lnTo>
                <a:close/>
              </a:path>
              <a:path w="76200" h="706755" extrusionOk="0">
                <a:moveTo>
                  <a:pt x="38100" y="0"/>
                </a:moveTo>
                <a:lnTo>
                  <a:pt x="23252" y="2988"/>
                </a:lnTo>
                <a:lnTo>
                  <a:pt x="11144" y="11144"/>
                </a:lnTo>
                <a:lnTo>
                  <a:pt x="2988" y="23252"/>
                </a:lnTo>
                <a:lnTo>
                  <a:pt x="0" y="38100"/>
                </a:lnTo>
                <a:lnTo>
                  <a:pt x="2988" y="52947"/>
                </a:lnTo>
                <a:lnTo>
                  <a:pt x="11144" y="65055"/>
                </a:lnTo>
                <a:lnTo>
                  <a:pt x="23252" y="73211"/>
                </a:lnTo>
                <a:lnTo>
                  <a:pt x="28194" y="74206"/>
                </a:lnTo>
                <a:lnTo>
                  <a:pt x="28193" y="38100"/>
                </a:lnTo>
                <a:lnTo>
                  <a:pt x="76200" y="38100"/>
                </a:lnTo>
                <a:lnTo>
                  <a:pt x="73211" y="23252"/>
                </a:lnTo>
                <a:lnTo>
                  <a:pt x="65055" y="11144"/>
                </a:lnTo>
                <a:lnTo>
                  <a:pt x="52947" y="2988"/>
                </a:lnTo>
                <a:lnTo>
                  <a:pt x="38100" y="0"/>
                </a:lnTo>
                <a:close/>
              </a:path>
              <a:path w="76200" h="706755" extrusionOk="0">
                <a:moveTo>
                  <a:pt x="76200" y="38100"/>
                </a:moveTo>
                <a:lnTo>
                  <a:pt x="48005" y="38100"/>
                </a:lnTo>
                <a:lnTo>
                  <a:pt x="48005"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71" name="Google Shape;71;p8"/>
          <p:cNvSpPr txBox="1"/>
          <p:nvPr/>
        </p:nvSpPr>
        <p:spPr>
          <a:xfrm>
            <a:off x="4010741" y="1092757"/>
            <a:ext cx="4751812" cy="39179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600" b="1" baseline="30000" dirty="0">
                <a:solidFill>
                  <a:srgbClr val="F3F3F3"/>
                </a:solidFill>
                <a:latin typeface="Calibri"/>
                <a:ea typeface="Calibri"/>
                <a:cs typeface="Calibri"/>
                <a:sym typeface="Calibri"/>
              </a:rPr>
              <a:t>06</a:t>
            </a:r>
            <a:r>
              <a:rPr lang="ar-EG" sz="3600" b="1" baseline="30000" dirty="0">
                <a:solidFill>
                  <a:srgbClr val="F3F3F3"/>
                </a:solidFill>
                <a:latin typeface="Calibri"/>
                <a:ea typeface="Calibri"/>
                <a:cs typeface="Calibri"/>
                <a:sym typeface="Calibri"/>
              </a:rPr>
              <a:t>  </a:t>
            </a:r>
            <a:r>
              <a:rPr lang="en-US" sz="2400" b="1" dirty="0">
                <a:solidFill>
                  <a:srgbClr val="F3F3F3"/>
                </a:solidFill>
                <a:latin typeface="Calibri"/>
                <a:ea typeface="Calibri"/>
                <a:cs typeface="Calibri"/>
                <a:sym typeface="Calibri"/>
              </a:rPr>
              <a:t>Implementation Pipeline</a:t>
            </a:r>
            <a:endParaRPr sz="2400" dirty="0">
              <a:latin typeface="Calibri"/>
              <a:ea typeface="Calibri"/>
              <a:cs typeface="Calibri"/>
              <a:sym typeface="Calibri"/>
            </a:endParaRPr>
          </a:p>
        </p:txBody>
      </p:sp>
      <p:sp>
        <p:nvSpPr>
          <p:cNvPr id="72" name="Google Shape;72;p8"/>
          <p:cNvSpPr txBox="1"/>
          <p:nvPr/>
        </p:nvSpPr>
        <p:spPr>
          <a:xfrm>
            <a:off x="4010741" y="1977873"/>
            <a:ext cx="421405" cy="39179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dirty="0">
                <a:solidFill>
                  <a:srgbClr val="F3F3F3"/>
                </a:solidFill>
                <a:latin typeface="Calibri"/>
                <a:ea typeface="Calibri"/>
                <a:cs typeface="Calibri"/>
                <a:sym typeface="Calibri"/>
              </a:rPr>
              <a:t>07</a:t>
            </a:r>
            <a:endParaRPr sz="2400" dirty="0">
              <a:latin typeface="Calibri"/>
              <a:ea typeface="Calibri"/>
              <a:cs typeface="Calibri"/>
              <a:sym typeface="Calibri"/>
            </a:endParaRPr>
          </a:p>
        </p:txBody>
      </p:sp>
      <p:sp>
        <p:nvSpPr>
          <p:cNvPr id="73" name="Google Shape;73;p8"/>
          <p:cNvSpPr/>
          <p:nvPr/>
        </p:nvSpPr>
        <p:spPr>
          <a:xfrm>
            <a:off x="4345685" y="1752751"/>
            <a:ext cx="76200" cy="706755"/>
          </a:xfrm>
          <a:custGeom>
            <a:avLst/>
            <a:gdLst/>
            <a:ahLst/>
            <a:cxnLst/>
            <a:rect l="l" t="t" r="r" b="b"/>
            <a:pathLst>
              <a:path w="76200" h="706755" extrusionOk="0">
                <a:moveTo>
                  <a:pt x="28193" y="632560"/>
                </a:moveTo>
                <a:lnTo>
                  <a:pt x="23252" y="633561"/>
                </a:lnTo>
                <a:lnTo>
                  <a:pt x="11144" y="641746"/>
                </a:lnTo>
                <a:lnTo>
                  <a:pt x="2988" y="653861"/>
                </a:lnTo>
                <a:lnTo>
                  <a:pt x="0" y="668654"/>
                </a:lnTo>
                <a:lnTo>
                  <a:pt x="2988" y="683502"/>
                </a:lnTo>
                <a:lnTo>
                  <a:pt x="11144" y="695610"/>
                </a:lnTo>
                <a:lnTo>
                  <a:pt x="23252" y="703766"/>
                </a:lnTo>
                <a:lnTo>
                  <a:pt x="38100" y="706754"/>
                </a:lnTo>
                <a:lnTo>
                  <a:pt x="52947" y="703766"/>
                </a:lnTo>
                <a:lnTo>
                  <a:pt x="65055" y="695610"/>
                </a:lnTo>
                <a:lnTo>
                  <a:pt x="73211" y="683502"/>
                </a:lnTo>
                <a:lnTo>
                  <a:pt x="76200" y="668654"/>
                </a:lnTo>
                <a:lnTo>
                  <a:pt x="28193" y="668654"/>
                </a:lnTo>
                <a:lnTo>
                  <a:pt x="28193" y="632560"/>
                </a:lnTo>
                <a:close/>
              </a:path>
              <a:path w="76200" h="706755" extrusionOk="0">
                <a:moveTo>
                  <a:pt x="38100" y="630554"/>
                </a:moveTo>
                <a:lnTo>
                  <a:pt x="28193" y="632560"/>
                </a:lnTo>
                <a:lnTo>
                  <a:pt x="28193" y="668654"/>
                </a:lnTo>
                <a:lnTo>
                  <a:pt x="48005" y="668654"/>
                </a:lnTo>
                <a:lnTo>
                  <a:pt x="48005" y="632560"/>
                </a:lnTo>
                <a:lnTo>
                  <a:pt x="38100" y="630554"/>
                </a:lnTo>
                <a:close/>
              </a:path>
              <a:path w="76200" h="706755" extrusionOk="0">
                <a:moveTo>
                  <a:pt x="48006" y="632560"/>
                </a:moveTo>
                <a:lnTo>
                  <a:pt x="48005" y="668654"/>
                </a:lnTo>
                <a:lnTo>
                  <a:pt x="76200" y="668654"/>
                </a:lnTo>
                <a:lnTo>
                  <a:pt x="73211" y="653861"/>
                </a:lnTo>
                <a:lnTo>
                  <a:pt x="65055" y="641746"/>
                </a:lnTo>
                <a:lnTo>
                  <a:pt x="52947" y="633561"/>
                </a:lnTo>
                <a:lnTo>
                  <a:pt x="48006" y="632560"/>
                </a:lnTo>
                <a:close/>
              </a:path>
              <a:path w="76200" h="706755" extrusionOk="0">
                <a:moveTo>
                  <a:pt x="28193" y="74206"/>
                </a:moveTo>
                <a:lnTo>
                  <a:pt x="28193" y="632560"/>
                </a:lnTo>
                <a:lnTo>
                  <a:pt x="38100" y="630554"/>
                </a:lnTo>
                <a:lnTo>
                  <a:pt x="48005" y="630554"/>
                </a:lnTo>
                <a:lnTo>
                  <a:pt x="48005" y="76199"/>
                </a:lnTo>
                <a:lnTo>
                  <a:pt x="38100" y="76199"/>
                </a:lnTo>
                <a:lnTo>
                  <a:pt x="28193" y="74206"/>
                </a:lnTo>
                <a:close/>
              </a:path>
              <a:path w="76200" h="706755" extrusionOk="0">
                <a:moveTo>
                  <a:pt x="48005" y="630554"/>
                </a:moveTo>
                <a:lnTo>
                  <a:pt x="38100" y="630554"/>
                </a:lnTo>
                <a:lnTo>
                  <a:pt x="48006" y="632560"/>
                </a:lnTo>
                <a:lnTo>
                  <a:pt x="48005" y="630554"/>
                </a:lnTo>
                <a:close/>
              </a:path>
              <a:path w="76200" h="706755" extrusionOk="0">
                <a:moveTo>
                  <a:pt x="48005" y="38100"/>
                </a:moveTo>
                <a:lnTo>
                  <a:pt x="28193" y="38100"/>
                </a:lnTo>
                <a:lnTo>
                  <a:pt x="28193" y="74206"/>
                </a:lnTo>
                <a:lnTo>
                  <a:pt x="38100" y="76199"/>
                </a:lnTo>
                <a:lnTo>
                  <a:pt x="48005" y="74206"/>
                </a:lnTo>
                <a:lnTo>
                  <a:pt x="48005" y="38100"/>
                </a:lnTo>
                <a:close/>
              </a:path>
              <a:path w="76200" h="706755" extrusionOk="0">
                <a:moveTo>
                  <a:pt x="48005" y="74206"/>
                </a:moveTo>
                <a:lnTo>
                  <a:pt x="38100" y="76199"/>
                </a:lnTo>
                <a:lnTo>
                  <a:pt x="48005" y="76199"/>
                </a:lnTo>
                <a:lnTo>
                  <a:pt x="48005" y="74206"/>
                </a:lnTo>
                <a:close/>
              </a:path>
              <a:path w="76200" h="706755"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706755" extrusionOk="0">
                <a:moveTo>
                  <a:pt x="76200" y="38100"/>
                </a:moveTo>
                <a:lnTo>
                  <a:pt x="48005" y="38100"/>
                </a:lnTo>
                <a:lnTo>
                  <a:pt x="48005"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74" name="Google Shape;74;p8"/>
          <p:cNvSpPr txBox="1"/>
          <p:nvPr/>
        </p:nvSpPr>
        <p:spPr>
          <a:xfrm>
            <a:off x="3997895" y="2690366"/>
            <a:ext cx="353695" cy="39116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dirty="0">
                <a:solidFill>
                  <a:srgbClr val="F3F3F3"/>
                </a:solidFill>
                <a:latin typeface="Calibri"/>
                <a:ea typeface="Calibri"/>
                <a:cs typeface="Calibri"/>
                <a:sym typeface="Calibri"/>
              </a:rPr>
              <a:t>08</a:t>
            </a:r>
            <a:endParaRPr sz="2400" dirty="0">
              <a:latin typeface="Calibri"/>
              <a:ea typeface="Calibri"/>
              <a:cs typeface="Calibri"/>
              <a:sym typeface="Calibri"/>
            </a:endParaRPr>
          </a:p>
        </p:txBody>
      </p:sp>
      <p:sp>
        <p:nvSpPr>
          <p:cNvPr id="75" name="Google Shape;75;p8"/>
          <p:cNvSpPr/>
          <p:nvPr/>
        </p:nvSpPr>
        <p:spPr>
          <a:xfrm>
            <a:off x="4351590" y="2567152"/>
            <a:ext cx="76200" cy="1454150"/>
          </a:xfrm>
          <a:custGeom>
            <a:avLst/>
            <a:gdLst/>
            <a:ahLst/>
            <a:cxnLst/>
            <a:rect l="l" t="t" r="r" b="b"/>
            <a:pathLst>
              <a:path w="76200" h="1454150" extrusionOk="0">
                <a:moveTo>
                  <a:pt x="76200" y="784860"/>
                </a:moveTo>
                <a:lnTo>
                  <a:pt x="73202" y="770013"/>
                </a:lnTo>
                <a:lnTo>
                  <a:pt x="65049" y="757910"/>
                </a:lnTo>
                <a:lnTo>
                  <a:pt x="52946" y="749757"/>
                </a:lnTo>
                <a:lnTo>
                  <a:pt x="38100" y="746760"/>
                </a:lnTo>
                <a:lnTo>
                  <a:pt x="23241" y="749757"/>
                </a:lnTo>
                <a:lnTo>
                  <a:pt x="11137" y="757910"/>
                </a:lnTo>
                <a:lnTo>
                  <a:pt x="2984" y="770013"/>
                </a:lnTo>
                <a:lnTo>
                  <a:pt x="0" y="784860"/>
                </a:lnTo>
                <a:lnTo>
                  <a:pt x="2984" y="799719"/>
                </a:lnTo>
                <a:lnTo>
                  <a:pt x="11137" y="811822"/>
                </a:lnTo>
                <a:lnTo>
                  <a:pt x="23241" y="819975"/>
                </a:lnTo>
                <a:lnTo>
                  <a:pt x="28194" y="820966"/>
                </a:lnTo>
                <a:lnTo>
                  <a:pt x="28194" y="1379359"/>
                </a:lnTo>
                <a:lnTo>
                  <a:pt x="23241" y="1380350"/>
                </a:lnTo>
                <a:lnTo>
                  <a:pt x="11137" y="1388516"/>
                </a:lnTo>
                <a:lnTo>
                  <a:pt x="2984" y="1400632"/>
                </a:lnTo>
                <a:lnTo>
                  <a:pt x="0" y="1415453"/>
                </a:lnTo>
                <a:lnTo>
                  <a:pt x="2984" y="1430286"/>
                </a:lnTo>
                <a:lnTo>
                  <a:pt x="11137" y="1442402"/>
                </a:lnTo>
                <a:lnTo>
                  <a:pt x="23241" y="1450568"/>
                </a:lnTo>
                <a:lnTo>
                  <a:pt x="38100" y="1453553"/>
                </a:lnTo>
                <a:lnTo>
                  <a:pt x="52946" y="1450568"/>
                </a:lnTo>
                <a:lnTo>
                  <a:pt x="65049" y="1442402"/>
                </a:lnTo>
                <a:lnTo>
                  <a:pt x="73202" y="1430286"/>
                </a:lnTo>
                <a:lnTo>
                  <a:pt x="76200" y="1415453"/>
                </a:lnTo>
                <a:lnTo>
                  <a:pt x="73202" y="1400632"/>
                </a:lnTo>
                <a:lnTo>
                  <a:pt x="65049" y="1388516"/>
                </a:lnTo>
                <a:lnTo>
                  <a:pt x="52946" y="1380350"/>
                </a:lnTo>
                <a:lnTo>
                  <a:pt x="48006" y="1379359"/>
                </a:lnTo>
                <a:lnTo>
                  <a:pt x="48006" y="1377353"/>
                </a:lnTo>
                <a:lnTo>
                  <a:pt x="48006" y="822960"/>
                </a:lnTo>
                <a:lnTo>
                  <a:pt x="48006" y="820966"/>
                </a:lnTo>
                <a:lnTo>
                  <a:pt x="52946" y="819975"/>
                </a:lnTo>
                <a:lnTo>
                  <a:pt x="65049" y="811822"/>
                </a:lnTo>
                <a:lnTo>
                  <a:pt x="73202" y="799719"/>
                </a:lnTo>
                <a:lnTo>
                  <a:pt x="76200" y="784860"/>
                </a:lnTo>
                <a:close/>
              </a:path>
              <a:path w="76200" h="1454150" extrusionOk="0">
                <a:moveTo>
                  <a:pt x="76200" y="38100"/>
                </a:moveTo>
                <a:lnTo>
                  <a:pt x="73202" y="23253"/>
                </a:lnTo>
                <a:lnTo>
                  <a:pt x="65049" y="11150"/>
                </a:lnTo>
                <a:lnTo>
                  <a:pt x="52946" y="2997"/>
                </a:lnTo>
                <a:lnTo>
                  <a:pt x="38100" y="0"/>
                </a:lnTo>
                <a:lnTo>
                  <a:pt x="23241" y="2997"/>
                </a:lnTo>
                <a:lnTo>
                  <a:pt x="11137" y="11150"/>
                </a:lnTo>
                <a:lnTo>
                  <a:pt x="2984" y="23253"/>
                </a:lnTo>
                <a:lnTo>
                  <a:pt x="0" y="38100"/>
                </a:lnTo>
                <a:lnTo>
                  <a:pt x="2984" y="52959"/>
                </a:lnTo>
                <a:lnTo>
                  <a:pt x="11137" y="65062"/>
                </a:lnTo>
                <a:lnTo>
                  <a:pt x="23241" y="73215"/>
                </a:lnTo>
                <a:lnTo>
                  <a:pt x="28194" y="74206"/>
                </a:lnTo>
                <a:lnTo>
                  <a:pt x="28194" y="632561"/>
                </a:lnTo>
                <a:lnTo>
                  <a:pt x="23241" y="633564"/>
                </a:lnTo>
                <a:lnTo>
                  <a:pt x="11137" y="641756"/>
                </a:lnTo>
                <a:lnTo>
                  <a:pt x="2984" y="653872"/>
                </a:lnTo>
                <a:lnTo>
                  <a:pt x="0" y="668655"/>
                </a:lnTo>
                <a:lnTo>
                  <a:pt x="2984" y="683514"/>
                </a:lnTo>
                <a:lnTo>
                  <a:pt x="11137" y="695617"/>
                </a:lnTo>
                <a:lnTo>
                  <a:pt x="23241" y="703770"/>
                </a:lnTo>
                <a:lnTo>
                  <a:pt x="38100" y="706755"/>
                </a:lnTo>
                <a:lnTo>
                  <a:pt x="52946" y="703770"/>
                </a:lnTo>
                <a:lnTo>
                  <a:pt x="65049" y="695617"/>
                </a:lnTo>
                <a:lnTo>
                  <a:pt x="73202" y="683514"/>
                </a:lnTo>
                <a:lnTo>
                  <a:pt x="76200" y="668655"/>
                </a:lnTo>
                <a:lnTo>
                  <a:pt x="73202" y="653872"/>
                </a:lnTo>
                <a:lnTo>
                  <a:pt x="65049" y="641756"/>
                </a:lnTo>
                <a:lnTo>
                  <a:pt x="52946" y="633564"/>
                </a:lnTo>
                <a:lnTo>
                  <a:pt x="48006" y="632561"/>
                </a:lnTo>
                <a:lnTo>
                  <a:pt x="48006" y="630555"/>
                </a:lnTo>
                <a:lnTo>
                  <a:pt x="48006" y="76200"/>
                </a:lnTo>
                <a:lnTo>
                  <a:pt x="48006" y="74206"/>
                </a:lnTo>
                <a:lnTo>
                  <a:pt x="52946" y="73215"/>
                </a:lnTo>
                <a:lnTo>
                  <a:pt x="65049" y="65062"/>
                </a:lnTo>
                <a:lnTo>
                  <a:pt x="73202" y="52959"/>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76" name="Google Shape;76;p8"/>
          <p:cNvSpPr txBox="1"/>
          <p:nvPr/>
        </p:nvSpPr>
        <p:spPr>
          <a:xfrm>
            <a:off x="4485181" y="1750638"/>
            <a:ext cx="4605783" cy="132334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dirty="0">
                <a:solidFill>
                  <a:srgbClr val="F3F3F3"/>
                </a:solidFill>
                <a:latin typeface="Calibri"/>
                <a:ea typeface="Calibri"/>
                <a:cs typeface="Calibri"/>
                <a:sym typeface="Calibri"/>
              </a:rPr>
              <a:t>Dataset: Creation, preprocessing,</a:t>
            </a:r>
            <a:endParaRPr sz="2400" dirty="0">
              <a:latin typeface="Calibri"/>
              <a:ea typeface="Calibri"/>
              <a:cs typeface="Calibri"/>
              <a:sym typeface="Calibri"/>
            </a:endParaRPr>
          </a:p>
          <a:p>
            <a:pPr marL="12700" lvl="0" indent="0" algn="l" rtl="0">
              <a:lnSpc>
                <a:spcPct val="100000"/>
              </a:lnSpc>
              <a:spcBef>
                <a:spcPts val="5"/>
              </a:spcBef>
              <a:spcAft>
                <a:spcPts val="0"/>
              </a:spcAft>
              <a:buNone/>
            </a:pPr>
            <a:r>
              <a:rPr lang="en-US" sz="2400" b="1" dirty="0">
                <a:solidFill>
                  <a:srgbClr val="F3F3F3"/>
                </a:solidFill>
                <a:latin typeface="Calibri"/>
                <a:ea typeface="Calibri"/>
                <a:cs typeface="Calibri"/>
                <a:sym typeface="Calibri"/>
              </a:rPr>
              <a:t>&amp; Augmentation</a:t>
            </a:r>
            <a:endParaRPr sz="2400" dirty="0">
              <a:latin typeface="Calibri"/>
              <a:ea typeface="Calibri"/>
              <a:cs typeface="Calibri"/>
              <a:sym typeface="Calibri"/>
            </a:endParaRPr>
          </a:p>
          <a:p>
            <a:pPr marL="25400" lvl="0" indent="0" algn="l" rtl="0">
              <a:lnSpc>
                <a:spcPct val="100000"/>
              </a:lnSpc>
              <a:spcBef>
                <a:spcPts val="1575"/>
              </a:spcBef>
              <a:spcAft>
                <a:spcPts val="0"/>
              </a:spcAft>
              <a:buNone/>
            </a:pPr>
            <a:r>
              <a:rPr lang="en-US" sz="2400" b="1" dirty="0">
                <a:solidFill>
                  <a:srgbClr val="F3F3F3"/>
                </a:solidFill>
                <a:latin typeface="Calibri"/>
                <a:ea typeface="Calibri"/>
                <a:cs typeface="Calibri"/>
                <a:sym typeface="Calibri"/>
              </a:rPr>
              <a:t>Experiment &amp; Results</a:t>
            </a:r>
            <a:endParaRPr sz="2400" dirty="0">
              <a:latin typeface="Calibri"/>
              <a:ea typeface="Calibri"/>
              <a:cs typeface="Calibri"/>
              <a:sym typeface="Calibri"/>
            </a:endParaRPr>
          </a:p>
        </p:txBody>
      </p:sp>
      <p:sp>
        <p:nvSpPr>
          <p:cNvPr id="77" name="Google Shape;77;p8"/>
          <p:cNvSpPr txBox="1"/>
          <p:nvPr/>
        </p:nvSpPr>
        <p:spPr>
          <a:xfrm>
            <a:off x="3997895" y="3456064"/>
            <a:ext cx="348615" cy="391795"/>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dirty="0">
                <a:solidFill>
                  <a:srgbClr val="F3F3F3"/>
                </a:solidFill>
                <a:latin typeface="Calibri"/>
                <a:ea typeface="Calibri"/>
                <a:cs typeface="Calibri"/>
                <a:sym typeface="Calibri"/>
              </a:rPr>
              <a:t>09</a:t>
            </a:r>
            <a:endParaRPr sz="2400" dirty="0">
              <a:latin typeface="Calibri"/>
              <a:ea typeface="Calibri"/>
              <a:cs typeface="Calibri"/>
              <a:sym typeface="Calibri"/>
            </a:endParaRPr>
          </a:p>
        </p:txBody>
      </p:sp>
      <p:sp>
        <p:nvSpPr>
          <p:cNvPr id="78" name="Google Shape;78;p8"/>
          <p:cNvSpPr txBox="1"/>
          <p:nvPr/>
        </p:nvSpPr>
        <p:spPr>
          <a:xfrm>
            <a:off x="4478939" y="3441952"/>
            <a:ext cx="2306955" cy="382156"/>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2400" b="1" dirty="0">
                <a:solidFill>
                  <a:srgbClr val="F3F3F3"/>
                </a:solidFill>
                <a:latin typeface="Calibri"/>
                <a:ea typeface="Calibri"/>
                <a:cs typeface="Calibri"/>
                <a:sym typeface="Calibri"/>
              </a:rPr>
              <a:t>Future Work</a:t>
            </a:r>
            <a:endParaRPr sz="2400" dirty="0">
              <a:latin typeface="Calibri"/>
              <a:ea typeface="Calibri"/>
              <a:cs typeface="Calibri"/>
              <a:sym typeface="Calibri"/>
            </a:endParaRPr>
          </a:p>
        </p:txBody>
      </p:sp>
      <p:sp>
        <p:nvSpPr>
          <p:cNvPr id="79" name="Google Shape;79;p8"/>
          <p:cNvSpPr/>
          <p:nvPr/>
        </p:nvSpPr>
        <p:spPr>
          <a:xfrm>
            <a:off x="4345685" y="4091813"/>
            <a:ext cx="76200" cy="706755"/>
          </a:xfrm>
          <a:custGeom>
            <a:avLst/>
            <a:gdLst/>
            <a:ahLst/>
            <a:cxnLst/>
            <a:rect l="l" t="t" r="r" b="b"/>
            <a:pathLst>
              <a:path w="76200" h="706755" extrusionOk="0">
                <a:moveTo>
                  <a:pt x="28194" y="632562"/>
                </a:moveTo>
                <a:lnTo>
                  <a:pt x="23268" y="633561"/>
                </a:lnTo>
                <a:lnTo>
                  <a:pt x="11158" y="641746"/>
                </a:lnTo>
                <a:lnTo>
                  <a:pt x="2993" y="653861"/>
                </a:lnTo>
                <a:lnTo>
                  <a:pt x="0" y="668655"/>
                </a:lnTo>
                <a:lnTo>
                  <a:pt x="2993" y="683502"/>
                </a:lnTo>
                <a:lnTo>
                  <a:pt x="11158" y="695610"/>
                </a:lnTo>
                <a:lnTo>
                  <a:pt x="23268" y="703766"/>
                </a:lnTo>
                <a:lnTo>
                  <a:pt x="38100" y="706755"/>
                </a:lnTo>
                <a:lnTo>
                  <a:pt x="52931" y="703766"/>
                </a:lnTo>
                <a:lnTo>
                  <a:pt x="65041" y="695610"/>
                </a:lnTo>
                <a:lnTo>
                  <a:pt x="73206" y="683502"/>
                </a:lnTo>
                <a:lnTo>
                  <a:pt x="76200" y="668655"/>
                </a:lnTo>
                <a:lnTo>
                  <a:pt x="28194" y="668655"/>
                </a:lnTo>
                <a:lnTo>
                  <a:pt x="28194" y="632562"/>
                </a:lnTo>
                <a:close/>
              </a:path>
              <a:path w="76200" h="706755" extrusionOk="0">
                <a:moveTo>
                  <a:pt x="38100" y="630555"/>
                </a:moveTo>
                <a:lnTo>
                  <a:pt x="28194" y="632562"/>
                </a:lnTo>
                <a:lnTo>
                  <a:pt x="28194" y="668655"/>
                </a:lnTo>
                <a:lnTo>
                  <a:pt x="48006" y="668655"/>
                </a:lnTo>
                <a:lnTo>
                  <a:pt x="48006" y="632562"/>
                </a:lnTo>
                <a:lnTo>
                  <a:pt x="38100" y="630555"/>
                </a:lnTo>
                <a:close/>
              </a:path>
              <a:path w="76200" h="706755" extrusionOk="0">
                <a:moveTo>
                  <a:pt x="48006" y="632562"/>
                </a:moveTo>
                <a:lnTo>
                  <a:pt x="48006" y="668655"/>
                </a:lnTo>
                <a:lnTo>
                  <a:pt x="76200" y="668655"/>
                </a:lnTo>
                <a:lnTo>
                  <a:pt x="73206" y="653861"/>
                </a:lnTo>
                <a:lnTo>
                  <a:pt x="65041" y="641746"/>
                </a:lnTo>
                <a:lnTo>
                  <a:pt x="52931" y="633561"/>
                </a:lnTo>
                <a:lnTo>
                  <a:pt x="48006" y="632562"/>
                </a:lnTo>
                <a:close/>
              </a:path>
              <a:path w="76200" h="706755" extrusionOk="0">
                <a:moveTo>
                  <a:pt x="28194" y="74203"/>
                </a:moveTo>
                <a:lnTo>
                  <a:pt x="28194" y="632562"/>
                </a:lnTo>
                <a:lnTo>
                  <a:pt x="38100" y="630555"/>
                </a:lnTo>
                <a:lnTo>
                  <a:pt x="48006" y="630555"/>
                </a:lnTo>
                <a:lnTo>
                  <a:pt x="48006" y="76200"/>
                </a:lnTo>
                <a:lnTo>
                  <a:pt x="38100" y="76200"/>
                </a:lnTo>
                <a:lnTo>
                  <a:pt x="28194" y="74203"/>
                </a:lnTo>
                <a:close/>
              </a:path>
              <a:path w="76200" h="706755" extrusionOk="0">
                <a:moveTo>
                  <a:pt x="48006" y="630555"/>
                </a:moveTo>
                <a:lnTo>
                  <a:pt x="38100" y="630555"/>
                </a:lnTo>
                <a:lnTo>
                  <a:pt x="48006" y="632562"/>
                </a:lnTo>
                <a:lnTo>
                  <a:pt x="48006" y="630555"/>
                </a:lnTo>
                <a:close/>
              </a:path>
              <a:path w="76200" h="706755" extrusionOk="0">
                <a:moveTo>
                  <a:pt x="48006" y="38100"/>
                </a:moveTo>
                <a:lnTo>
                  <a:pt x="28194" y="38100"/>
                </a:lnTo>
                <a:lnTo>
                  <a:pt x="28194" y="74203"/>
                </a:lnTo>
                <a:lnTo>
                  <a:pt x="38100" y="76200"/>
                </a:lnTo>
                <a:lnTo>
                  <a:pt x="48006" y="74203"/>
                </a:lnTo>
                <a:lnTo>
                  <a:pt x="48006" y="38100"/>
                </a:lnTo>
                <a:close/>
              </a:path>
              <a:path w="76200" h="706755" extrusionOk="0">
                <a:moveTo>
                  <a:pt x="48006" y="74203"/>
                </a:moveTo>
                <a:lnTo>
                  <a:pt x="38100" y="76200"/>
                </a:lnTo>
                <a:lnTo>
                  <a:pt x="48006" y="76200"/>
                </a:lnTo>
                <a:lnTo>
                  <a:pt x="48006" y="74203"/>
                </a:lnTo>
                <a:close/>
              </a:path>
              <a:path w="76200" h="706755" extrusionOk="0">
                <a:moveTo>
                  <a:pt x="38100" y="0"/>
                </a:moveTo>
                <a:lnTo>
                  <a:pt x="23268" y="2988"/>
                </a:lnTo>
                <a:lnTo>
                  <a:pt x="11158" y="11144"/>
                </a:lnTo>
                <a:lnTo>
                  <a:pt x="2993" y="23252"/>
                </a:lnTo>
                <a:lnTo>
                  <a:pt x="0" y="38100"/>
                </a:lnTo>
                <a:lnTo>
                  <a:pt x="2993" y="52947"/>
                </a:lnTo>
                <a:lnTo>
                  <a:pt x="11158" y="65055"/>
                </a:lnTo>
                <a:lnTo>
                  <a:pt x="23268" y="73211"/>
                </a:lnTo>
                <a:lnTo>
                  <a:pt x="28194" y="74203"/>
                </a:lnTo>
                <a:lnTo>
                  <a:pt x="28194" y="38100"/>
                </a:lnTo>
                <a:lnTo>
                  <a:pt x="76200" y="38100"/>
                </a:lnTo>
                <a:lnTo>
                  <a:pt x="73206" y="23252"/>
                </a:lnTo>
                <a:lnTo>
                  <a:pt x="65041" y="11144"/>
                </a:lnTo>
                <a:lnTo>
                  <a:pt x="52931" y="2988"/>
                </a:lnTo>
                <a:lnTo>
                  <a:pt x="38100" y="0"/>
                </a:lnTo>
                <a:close/>
              </a:path>
              <a:path w="76200" h="706755" extrusionOk="0">
                <a:moveTo>
                  <a:pt x="76200" y="38100"/>
                </a:moveTo>
                <a:lnTo>
                  <a:pt x="48006" y="38100"/>
                </a:lnTo>
                <a:lnTo>
                  <a:pt x="48006" y="74203"/>
                </a:lnTo>
                <a:lnTo>
                  <a:pt x="52931" y="73211"/>
                </a:lnTo>
                <a:lnTo>
                  <a:pt x="65041" y="65055"/>
                </a:lnTo>
                <a:lnTo>
                  <a:pt x="73206"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80" name="Google Shape;80;p8"/>
          <p:cNvSpPr/>
          <p:nvPr/>
        </p:nvSpPr>
        <p:spPr>
          <a:xfrm>
            <a:off x="3904200" y="4123127"/>
            <a:ext cx="667800" cy="64633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600" b="1" baseline="30000" dirty="0">
                <a:solidFill>
                  <a:srgbClr val="F3F3F3"/>
                </a:solidFill>
                <a:latin typeface="Calibri"/>
                <a:ea typeface="Calibri"/>
                <a:cs typeface="Calibri"/>
                <a:sym typeface="Calibri"/>
              </a:rPr>
              <a:t>10</a:t>
            </a:r>
            <a:endParaRPr sz="2400" b="1" dirty="0"/>
          </a:p>
        </p:txBody>
      </p:sp>
      <p:sp>
        <p:nvSpPr>
          <p:cNvPr id="81" name="Google Shape;81;p8"/>
          <p:cNvSpPr/>
          <p:nvPr/>
        </p:nvSpPr>
        <p:spPr>
          <a:xfrm>
            <a:off x="4432146" y="4232842"/>
            <a:ext cx="1576072" cy="461665"/>
          </a:xfrm>
          <a:prstGeom prst="rect">
            <a:avLst/>
          </a:prstGeom>
          <a:noFill/>
          <a:ln>
            <a:noFill/>
          </a:ln>
        </p:spPr>
        <p:txBody>
          <a:bodyPr spcFirstLastPara="1" wrap="square" lIns="91425" tIns="45700" rIns="91425" bIns="45700" anchor="t" anchorCtr="0">
            <a:noAutofit/>
          </a:bodyPr>
          <a:lstStyle/>
          <a:p>
            <a:pPr marL="12700" lvl="0" indent="0" algn="l" rtl="0">
              <a:lnSpc>
                <a:spcPct val="100000"/>
              </a:lnSpc>
              <a:spcBef>
                <a:spcPts val="0"/>
              </a:spcBef>
              <a:spcAft>
                <a:spcPts val="0"/>
              </a:spcAft>
              <a:buNone/>
            </a:pPr>
            <a:r>
              <a:rPr lang="en-US" sz="2400" b="1" dirty="0" smtClean="0">
                <a:solidFill>
                  <a:srgbClr val="F3F3F3"/>
                </a:solidFill>
                <a:latin typeface="Calibri"/>
                <a:ea typeface="Calibri"/>
                <a:cs typeface="Calibri"/>
                <a:sym typeface="Calibri"/>
              </a:rPr>
              <a:t>Conclusion</a:t>
            </a:r>
            <a:endParaRPr sz="2400"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5"/>
          <p:cNvSpPr txBox="1">
            <a:spLocks noGrp="1"/>
          </p:cNvSpPr>
          <p:nvPr>
            <p:ph type="title"/>
          </p:nvPr>
        </p:nvSpPr>
        <p:spPr>
          <a:xfrm>
            <a:off x="289661" y="370078"/>
            <a:ext cx="8562900" cy="647400"/>
          </a:xfrm>
          <a:prstGeom prst="rect">
            <a:avLst/>
          </a:prstGeom>
          <a:noFill/>
          <a:ln>
            <a:noFill/>
          </a:ln>
        </p:spPr>
        <p:txBody>
          <a:bodyPr spcFirstLastPara="1" wrap="square" lIns="0" tIns="183700" rIns="0" bIns="0" anchor="t" anchorCtr="0">
            <a:spAutoFit/>
          </a:bodyPr>
          <a:lstStyle/>
          <a:p>
            <a:pPr marL="1810385" lvl="0" indent="0" algn="l" rtl="0">
              <a:lnSpc>
                <a:spcPct val="100000"/>
              </a:lnSpc>
              <a:spcBef>
                <a:spcPts val="0"/>
              </a:spcBef>
              <a:spcAft>
                <a:spcPts val="0"/>
              </a:spcAft>
              <a:buNone/>
            </a:pPr>
            <a:r>
              <a:rPr lang="en-US"/>
              <a:t>SOLUTION DESIGN &amp; SETUP </a:t>
            </a:r>
            <a:r>
              <a:rPr lang="en-US" sz="2500" i="1">
                <a:latin typeface="Calibri"/>
                <a:ea typeface="Calibri"/>
                <a:cs typeface="Calibri"/>
                <a:sym typeface="Calibri"/>
              </a:rPr>
              <a:t>contd.</a:t>
            </a:r>
            <a:endParaRPr sz="2500">
              <a:latin typeface="Calibri"/>
              <a:ea typeface="Calibri"/>
              <a:cs typeface="Calibri"/>
              <a:sym typeface="Calibri"/>
            </a:endParaRPr>
          </a:p>
        </p:txBody>
      </p:sp>
      <p:sp>
        <p:nvSpPr>
          <p:cNvPr id="137" name="Google Shape;137;p15"/>
          <p:cNvSpPr txBox="1"/>
          <p:nvPr/>
        </p:nvSpPr>
        <p:spPr>
          <a:xfrm>
            <a:off x="1774300" y="1293088"/>
            <a:ext cx="1910400" cy="274500"/>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None/>
            </a:pPr>
            <a:r>
              <a:rPr lang="en-US" sz="1700" b="1">
                <a:solidFill>
                  <a:srgbClr val="FFD966"/>
                </a:solidFill>
                <a:latin typeface="Calibri"/>
                <a:ea typeface="Calibri"/>
                <a:cs typeface="Calibri"/>
                <a:sym typeface="Calibri"/>
              </a:rPr>
              <a:t>VGG16 </a:t>
            </a:r>
            <a:r>
              <a:rPr lang="en-US" sz="1700" b="1">
                <a:solidFill>
                  <a:srgbClr val="F3F3F3"/>
                </a:solidFill>
                <a:latin typeface="Calibri"/>
                <a:ea typeface="Calibri"/>
                <a:cs typeface="Calibri"/>
                <a:sym typeface="Calibri"/>
              </a:rPr>
              <a:t>Architecture</a:t>
            </a:r>
            <a:endParaRPr sz="1700">
              <a:latin typeface="Calibri"/>
              <a:ea typeface="Calibri"/>
              <a:cs typeface="Calibri"/>
              <a:sym typeface="Calibri"/>
            </a:endParaRPr>
          </a:p>
        </p:txBody>
      </p:sp>
      <p:sp>
        <p:nvSpPr>
          <p:cNvPr id="138" name="Google Shape;138;p15"/>
          <p:cNvSpPr/>
          <p:nvPr/>
        </p:nvSpPr>
        <p:spPr>
          <a:xfrm>
            <a:off x="2498432" y="1632661"/>
            <a:ext cx="76200" cy="485139"/>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6" y="446658"/>
                </a:lnTo>
                <a:lnTo>
                  <a:pt x="48006" y="410564"/>
                </a:lnTo>
                <a:lnTo>
                  <a:pt x="38100" y="408558"/>
                </a:lnTo>
                <a:close/>
              </a:path>
              <a:path w="76200" h="485139" extrusionOk="0">
                <a:moveTo>
                  <a:pt x="48006" y="410564"/>
                </a:moveTo>
                <a:lnTo>
                  <a:pt x="48006" y="446658"/>
                </a:lnTo>
                <a:lnTo>
                  <a:pt x="76200" y="446658"/>
                </a:lnTo>
                <a:lnTo>
                  <a:pt x="73211" y="431865"/>
                </a:lnTo>
                <a:lnTo>
                  <a:pt x="65055" y="419750"/>
                </a:lnTo>
                <a:lnTo>
                  <a:pt x="52947" y="411565"/>
                </a:lnTo>
                <a:lnTo>
                  <a:pt x="48006" y="410564"/>
                </a:lnTo>
                <a:close/>
              </a:path>
              <a:path w="76200" h="485139" extrusionOk="0">
                <a:moveTo>
                  <a:pt x="28193" y="74206"/>
                </a:moveTo>
                <a:lnTo>
                  <a:pt x="28193" y="410564"/>
                </a:lnTo>
                <a:lnTo>
                  <a:pt x="38100" y="408558"/>
                </a:lnTo>
                <a:lnTo>
                  <a:pt x="48006" y="408558"/>
                </a:lnTo>
                <a:lnTo>
                  <a:pt x="48006" y="76200"/>
                </a:lnTo>
                <a:lnTo>
                  <a:pt x="38100" y="76200"/>
                </a:lnTo>
                <a:lnTo>
                  <a:pt x="28193" y="74206"/>
                </a:lnTo>
                <a:close/>
              </a:path>
              <a:path w="76200" h="485139" extrusionOk="0">
                <a:moveTo>
                  <a:pt x="48006" y="408558"/>
                </a:moveTo>
                <a:lnTo>
                  <a:pt x="38100" y="408558"/>
                </a:lnTo>
                <a:lnTo>
                  <a:pt x="48006" y="410564"/>
                </a:lnTo>
                <a:lnTo>
                  <a:pt x="48006" y="408558"/>
                </a:lnTo>
                <a:close/>
              </a:path>
              <a:path w="76200" h="485139" extrusionOk="0">
                <a:moveTo>
                  <a:pt x="48006" y="38100"/>
                </a:moveTo>
                <a:lnTo>
                  <a:pt x="28193" y="38100"/>
                </a:lnTo>
                <a:lnTo>
                  <a:pt x="28193" y="74206"/>
                </a:lnTo>
                <a:lnTo>
                  <a:pt x="38100" y="76200"/>
                </a:lnTo>
                <a:lnTo>
                  <a:pt x="48006" y="74206"/>
                </a:lnTo>
                <a:lnTo>
                  <a:pt x="48006" y="38100"/>
                </a:lnTo>
                <a:close/>
              </a:path>
              <a:path w="76200" h="485139" extrusionOk="0">
                <a:moveTo>
                  <a:pt x="48006" y="74206"/>
                </a:moveTo>
                <a:lnTo>
                  <a:pt x="38100" y="76200"/>
                </a:lnTo>
                <a:lnTo>
                  <a:pt x="48006" y="76200"/>
                </a:lnTo>
                <a:lnTo>
                  <a:pt x="48006"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39" name="Google Shape;139;p15"/>
          <p:cNvSpPr txBox="1"/>
          <p:nvPr/>
        </p:nvSpPr>
        <p:spPr>
          <a:xfrm>
            <a:off x="5600433" y="2182850"/>
            <a:ext cx="3199200" cy="20139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n-US" sz="1300" b="1" dirty="0">
                <a:solidFill>
                  <a:srgbClr val="FFFF00"/>
                </a:solidFill>
              </a:rPr>
              <a:t>VGG16 architecture</a:t>
            </a:r>
            <a:r>
              <a:rPr lang="en-US" sz="1300" b="1" dirty="0">
                <a:solidFill>
                  <a:schemeClr val="lt1"/>
                </a:solidFill>
              </a:rPr>
              <a:t>, a well-known deep convolutional neural network developed by the Visual Geometry Group (VGG) at Oxford University. VGG16 is characterized by its simplicity and depth, </a:t>
            </a:r>
            <a:r>
              <a:rPr lang="en-US" sz="1300" b="1" dirty="0">
                <a:solidFill>
                  <a:srgbClr val="FFFF00"/>
                </a:solidFill>
              </a:rPr>
              <a:t>consisting of 13 convolutional layers and 3 dense (fully connected) </a:t>
            </a:r>
            <a:r>
              <a:rPr lang="en-US" sz="1300" b="1" dirty="0">
                <a:solidFill>
                  <a:schemeClr val="lt1"/>
                </a:solidFill>
              </a:rPr>
              <a:t>layers, utilizing 3×3 convolution filters and 2×2 max-pooling throughout a fixed structure. </a:t>
            </a:r>
            <a:endParaRPr sz="1300" b="1" dirty="0">
              <a:solidFill>
                <a:schemeClr val="lt1"/>
              </a:solidFill>
            </a:endParaRPr>
          </a:p>
        </p:txBody>
      </p:sp>
      <p:pic>
        <p:nvPicPr>
          <p:cNvPr id="140" name="Google Shape;140;p15"/>
          <p:cNvPicPr preferRelativeResize="0"/>
          <p:nvPr/>
        </p:nvPicPr>
        <p:blipFill>
          <a:blip r:embed="rId3">
            <a:alphaModFix/>
          </a:blip>
          <a:stretch>
            <a:fillRect/>
          </a:stretch>
        </p:blipFill>
        <p:spPr>
          <a:xfrm>
            <a:off x="119600" y="2182850"/>
            <a:ext cx="5229150" cy="2013900"/>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7"/>
          <p:cNvSpPr txBox="1">
            <a:spLocks noGrp="1"/>
          </p:cNvSpPr>
          <p:nvPr>
            <p:ph type="title"/>
          </p:nvPr>
        </p:nvSpPr>
        <p:spPr>
          <a:xfrm>
            <a:off x="289661" y="370078"/>
            <a:ext cx="8562900" cy="647400"/>
          </a:xfrm>
          <a:prstGeom prst="rect">
            <a:avLst/>
          </a:prstGeom>
          <a:noFill/>
          <a:ln>
            <a:noFill/>
          </a:ln>
        </p:spPr>
        <p:txBody>
          <a:bodyPr spcFirstLastPara="1" wrap="square" lIns="0" tIns="183700" rIns="0" bIns="0" anchor="t" anchorCtr="0">
            <a:spAutoFit/>
          </a:bodyPr>
          <a:lstStyle/>
          <a:p>
            <a:pPr marL="1810385" lvl="0" indent="0" algn="l" rtl="0">
              <a:lnSpc>
                <a:spcPct val="100000"/>
              </a:lnSpc>
              <a:spcBef>
                <a:spcPts val="0"/>
              </a:spcBef>
              <a:spcAft>
                <a:spcPts val="0"/>
              </a:spcAft>
              <a:buNone/>
            </a:pPr>
            <a:r>
              <a:rPr lang="en-US"/>
              <a:t>SOLUTION DESIGN &amp; SETUP </a:t>
            </a:r>
            <a:r>
              <a:rPr lang="en-US" sz="2500" i="1">
                <a:latin typeface="Calibri"/>
                <a:ea typeface="Calibri"/>
                <a:cs typeface="Calibri"/>
                <a:sym typeface="Calibri"/>
              </a:rPr>
              <a:t>contd.</a:t>
            </a:r>
            <a:endParaRPr sz="2500">
              <a:latin typeface="Calibri"/>
              <a:ea typeface="Calibri"/>
              <a:cs typeface="Calibri"/>
              <a:sym typeface="Calibri"/>
            </a:endParaRPr>
          </a:p>
        </p:txBody>
      </p:sp>
      <p:sp>
        <p:nvSpPr>
          <p:cNvPr id="155" name="Google Shape;155;p17"/>
          <p:cNvSpPr txBox="1"/>
          <p:nvPr/>
        </p:nvSpPr>
        <p:spPr>
          <a:xfrm>
            <a:off x="1774300" y="1293100"/>
            <a:ext cx="2121000" cy="274500"/>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None/>
            </a:pPr>
            <a:r>
              <a:rPr lang="en-US" sz="1700" b="1">
                <a:solidFill>
                  <a:srgbClr val="FFD966"/>
                </a:solidFill>
                <a:latin typeface="Calibri"/>
                <a:ea typeface="Calibri"/>
                <a:cs typeface="Calibri"/>
                <a:sym typeface="Calibri"/>
              </a:rPr>
              <a:t>YOLOv10 </a:t>
            </a:r>
            <a:r>
              <a:rPr lang="en-US" sz="1700" b="1">
                <a:solidFill>
                  <a:srgbClr val="F3F3F3"/>
                </a:solidFill>
                <a:latin typeface="Calibri"/>
                <a:ea typeface="Calibri"/>
                <a:cs typeface="Calibri"/>
                <a:sym typeface="Calibri"/>
              </a:rPr>
              <a:t>Architecture</a:t>
            </a:r>
            <a:endParaRPr sz="1700">
              <a:latin typeface="Calibri"/>
              <a:ea typeface="Calibri"/>
              <a:cs typeface="Calibri"/>
              <a:sym typeface="Calibri"/>
            </a:endParaRPr>
          </a:p>
        </p:txBody>
      </p:sp>
      <p:sp>
        <p:nvSpPr>
          <p:cNvPr id="156" name="Google Shape;156;p17"/>
          <p:cNvSpPr/>
          <p:nvPr/>
        </p:nvSpPr>
        <p:spPr>
          <a:xfrm>
            <a:off x="2498432" y="1632661"/>
            <a:ext cx="76200" cy="485139"/>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6" y="446658"/>
                </a:lnTo>
                <a:lnTo>
                  <a:pt x="48006" y="410564"/>
                </a:lnTo>
                <a:lnTo>
                  <a:pt x="38100" y="408558"/>
                </a:lnTo>
                <a:close/>
              </a:path>
              <a:path w="76200" h="485139" extrusionOk="0">
                <a:moveTo>
                  <a:pt x="48006" y="410564"/>
                </a:moveTo>
                <a:lnTo>
                  <a:pt x="48006" y="446658"/>
                </a:lnTo>
                <a:lnTo>
                  <a:pt x="76200" y="446658"/>
                </a:lnTo>
                <a:lnTo>
                  <a:pt x="73211" y="431865"/>
                </a:lnTo>
                <a:lnTo>
                  <a:pt x="65055" y="419750"/>
                </a:lnTo>
                <a:lnTo>
                  <a:pt x="52947" y="411565"/>
                </a:lnTo>
                <a:lnTo>
                  <a:pt x="48006" y="410564"/>
                </a:lnTo>
                <a:close/>
              </a:path>
              <a:path w="76200" h="485139" extrusionOk="0">
                <a:moveTo>
                  <a:pt x="28193" y="74206"/>
                </a:moveTo>
                <a:lnTo>
                  <a:pt x="28193" y="410564"/>
                </a:lnTo>
                <a:lnTo>
                  <a:pt x="38100" y="408558"/>
                </a:lnTo>
                <a:lnTo>
                  <a:pt x="48006" y="408558"/>
                </a:lnTo>
                <a:lnTo>
                  <a:pt x="48006" y="76200"/>
                </a:lnTo>
                <a:lnTo>
                  <a:pt x="38100" y="76200"/>
                </a:lnTo>
                <a:lnTo>
                  <a:pt x="28193" y="74206"/>
                </a:lnTo>
                <a:close/>
              </a:path>
              <a:path w="76200" h="485139" extrusionOk="0">
                <a:moveTo>
                  <a:pt x="48006" y="408558"/>
                </a:moveTo>
                <a:lnTo>
                  <a:pt x="38100" y="408558"/>
                </a:lnTo>
                <a:lnTo>
                  <a:pt x="48006" y="410564"/>
                </a:lnTo>
                <a:lnTo>
                  <a:pt x="48006" y="408558"/>
                </a:lnTo>
                <a:close/>
              </a:path>
              <a:path w="76200" h="485139" extrusionOk="0">
                <a:moveTo>
                  <a:pt x="48006" y="38100"/>
                </a:moveTo>
                <a:lnTo>
                  <a:pt x="28193" y="38100"/>
                </a:lnTo>
                <a:lnTo>
                  <a:pt x="28193" y="74206"/>
                </a:lnTo>
                <a:lnTo>
                  <a:pt x="38100" y="76200"/>
                </a:lnTo>
                <a:lnTo>
                  <a:pt x="48006" y="74206"/>
                </a:lnTo>
                <a:lnTo>
                  <a:pt x="48006" y="38100"/>
                </a:lnTo>
                <a:close/>
              </a:path>
              <a:path w="76200" h="485139" extrusionOk="0">
                <a:moveTo>
                  <a:pt x="48006" y="74206"/>
                </a:moveTo>
                <a:lnTo>
                  <a:pt x="38100" y="76200"/>
                </a:lnTo>
                <a:lnTo>
                  <a:pt x="48006" y="76200"/>
                </a:lnTo>
                <a:lnTo>
                  <a:pt x="48006"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57" name="Google Shape;157;p17"/>
          <p:cNvSpPr txBox="1"/>
          <p:nvPr/>
        </p:nvSpPr>
        <p:spPr>
          <a:xfrm>
            <a:off x="5497195" y="2190750"/>
            <a:ext cx="3199200" cy="22140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n-US" sz="1300" b="1" dirty="0">
                <a:solidFill>
                  <a:srgbClr val="FFFF00"/>
                </a:solidFill>
              </a:rPr>
              <a:t>YOLOv10</a:t>
            </a:r>
            <a:r>
              <a:rPr lang="en-US" sz="1300" b="1" dirty="0">
                <a:solidFill>
                  <a:srgbClr val="FFE599"/>
                </a:solidFill>
              </a:rPr>
              <a:t> </a:t>
            </a:r>
            <a:r>
              <a:rPr lang="en-US" sz="1300" b="1" dirty="0">
                <a:solidFill>
                  <a:schemeClr val="lt1"/>
                </a:solidFill>
              </a:rPr>
              <a:t>(You Only Look Once version 8) </a:t>
            </a:r>
            <a:r>
              <a:rPr lang="en-US" sz="1300" b="1" dirty="0">
                <a:solidFill>
                  <a:srgbClr val="FFFF00"/>
                </a:solidFill>
              </a:rPr>
              <a:t>is an advanced object detection model designed for real-time applications</a:t>
            </a:r>
            <a:r>
              <a:rPr lang="en-US" sz="1300" b="1" dirty="0">
                <a:solidFill>
                  <a:schemeClr val="lt1"/>
                </a:solidFill>
              </a:rPr>
              <a:t>. It leverages the following architecture components: ● </a:t>
            </a:r>
            <a:r>
              <a:rPr lang="en-US" sz="1300" b="1" dirty="0">
                <a:solidFill>
                  <a:srgbClr val="FFFF00"/>
                </a:solidFill>
              </a:rPr>
              <a:t>Backbone</a:t>
            </a:r>
            <a:r>
              <a:rPr lang="en-US" sz="1300" b="1" dirty="0">
                <a:solidFill>
                  <a:schemeClr val="lt1"/>
                </a:solidFill>
              </a:rPr>
              <a:t>: </a:t>
            </a:r>
            <a:r>
              <a:rPr lang="en-US" sz="1300" b="1" dirty="0" err="1">
                <a:solidFill>
                  <a:schemeClr val="lt1"/>
                </a:solidFill>
              </a:rPr>
              <a:t>CSPDarknet</a:t>
            </a:r>
            <a:r>
              <a:rPr lang="en-US" sz="1300" b="1" dirty="0">
                <a:solidFill>
                  <a:schemeClr val="lt1"/>
                </a:solidFill>
              </a:rPr>
              <a:t> for feature </a:t>
            </a:r>
            <a:r>
              <a:rPr lang="en-US" sz="1300" b="1" dirty="0" smtClean="0">
                <a:solidFill>
                  <a:schemeClr val="lt1"/>
                </a:solidFill>
              </a:rPr>
              <a:t>extraction</a:t>
            </a:r>
            <a:r>
              <a:rPr lang="en-US" sz="1300" b="1" dirty="0">
                <a:solidFill>
                  <a:schemeClr val="lt1"/>
                </a:solidFill>
              </a:rPr>
              <a:t>. ● </a:t>
            </a:r>
            <a:r>
              <a:rPr lang="en-US" sz="1300" b="1" dirty="0">
                <a:solidFill>
                  <a:srgbClr val="FFFF00"/>
                </a:solidFill>
              </a:rPr>
              <a:t>Neck</a:t>
            </a:r>
            <a:r>
              <a:rPr lang="en-US" sz="1300" b="1" dirty="0">
                <a:solidFill>
                  <a:schemeClr val="lt1"/>
                </a:solidFill>
              </a:rPr>
              <a:t>: </a:t>
            </a:r>
            <a:r>
              <a:rPr lang="en-US" sz="1300" b="1" dirty="0" err="1">
                <a:solidFill>
                  <a:schemeClr val="lt1"/>
                </a:solidFill>
              </a:rPr>
              <a:t>PANet</a:t>
            </a:r>
            <a:r>
              <a:rPr lang="en-US" sz="1300" b="1" dirty="0">
                <a:solidFill>
                  <a:schemeClr val="lt1"/>
                </a:solidFill>
              </a:rPr>
              <a:t> for feature aggregation across multiple scales. ● </a:t>
            </a:r>
            <a:r>
              <a:rPr lang="en-US" sz="1300" b="1" dirty="0">
                <a:solidFill>
                  <a:srgbClr val="FFFF00"/>
                </a:solidFill>
              </a:rPr>
              <a:t>Head</a:t>
            </a:r>
            <a:r>
              <a:rPr lang="en-US" sz="1300" b="1" dirty="0">
                <a:solidFill>
                  <a:schemeClr val="lt1"/>
                </a:solidFill>
              </a:rPr>
              <a:t>: Detection head responsible for predicting bounding boxes, </a:t>
            </a:r>
            <a:r>
              <a:rPr lang="en-US" sz="1300" b="1" dirty="0" err="1">
                <a:solidFill>
                  <a:schemeClr val="lt1"/>
                </a:solidFill>
              </a:rPr>
              <a:t>objectness</a:t>
            </a:r>
            <a:r>
              <a:rPr lang="en-US" sz="1300" b="1" dirty="0">
                <a:solidFill>
                  <a:schemeClr val="lt1"/>
                </a:solidFill>
              </a:rPr>
              <a:t> scores, and class probabilities. </a:t>
            </a:r>
            <a:endParaRPr sz="1300" b="1" dirty="0">
              <a:solidFill>
                <a:schemeClr val="lt1"/>
              </a:solidFill>
            </a:endParaRPr>
          </a:p>
        </p:txBody>
      </p:sp>
      <p:pic>
        <p:nvPicPr>
          <p:cNvPr id="158" name="Google Shape;158;p17"/>
          <p:cNvPicPr preferRelativeResize="0"/>
          <p:nvPr/>
        </p:nvPicPr>
        <p:blipFill>
          <a:blip r:embed="rId3">
            <a:alphaModFix/>
          </a:blip>
          <a:stretch>
            <a:fillRect/>
          </a:stretch>
        </p:blipFill>
        <p:spPr>
          <a:xfrm>
            <a:off x="62150" y="2117800"/>
            <a:ext cx="5364025" cy="24542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289661" y="370078"/>
            <a:ext cx="8562900" cy="647400"/>
          </a:xfrm>
          <a:prstGeom prst="rect">
            <a:avLst/>
          </a:prstGeom>
          <a:noFill/>
          <a:ln>
            <a:noFill/>
          </a:ln>
        </p:spPr>
        <p:txBody>
          <a:bodyPr spcFirstLastPara="1" wrap="square" lIns="0" tIns="183700" rIns="0" bIns="0" anchor="t" anchorCtr="0">
            <a:spAutoFit/>
          </a:bodyPr>
          <a:lstStyle/>
          <a:p>
            <a:pPr marL="1810385" lvl="0" indent="0" algn="l" rtl="0">
              <a:lnSpc>
                <a:spcPct val="100000"/>
              </a:lnSpc>
              <a:spcBef>
                <a:spcPts val="0"/>
              </a:spcBef>
              <a:spcAft>
                <a:spcPts val="0"/>
              </a:spcAft>
              <a:buNone/>
            </a:pPr>
            <a:r>
              <a:rPr lang="en-US"/>
              <a:t>SOLUTION DESIGN &amp; SETUP </a:t>
            </a:r>
            <a:r>
              <a:rPr lang="en-US" sz="2500" i="1">
                <a:latin typeface="Calibri"/>
                <a:ea typeface="Calibri"/>
                <a:cs typeface="Calibri"/>
                <a:sym typeface="Calibri"/>
              </a:rPr>
              <a:t>contd.</a:t>
            </a:r>
            <a:endParaRPr sz="2500">
              <a:latin typeface="Calibri"/>
              <a:ea typeface="Calibri"/>
              <a:cs typeface="Calibri"/>
              <a:sym typeface="Calibri"/>
            </a:endParaRPr>
          </a:p>
        </p:txBody>
      </p:sp>
      <p:sp>
        <p:nvSpPr>
          <p:cNvPr id="164" name="Google Shape;164;p18"/>
          <p:cNvSpPr txBox="1"/>
          <p:nvPr/>
        </p:nvSpPr>
        <p:spPr>
          <a:xfrm>
            <a:off x="1774300" y="1293100"/>
            <a:ext cx="2121000" cy="567000"/>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None/>
            </a:pPr>
            <a:r>
              <a:rPr lang="en-US" sz="1900" b="1" u="sng" dirty="0">
                <a:solidFill>
                  <a:srgbClr val="FFFF00"/>
                </a:solidFill>
                <a:latin typeface="Calibri"/>
                <a:ea typeface="Calibri"/>
                <a:cs typeface="Calibri"/>
                <a:sym typeface="Calibri"/>
              </a:rPr>
              <a:t>Hand landmarks</a:t>
            </a:r>
            <a:endParaRPr sz="1900" b="1" u="sng" dirty="0">
              <a:solidFill>
                <a:srgbClr val="FFFF00"/>
              </a:solidFill>
              <a:latin typeface="Calibri"/>
              <a:ea typeface="Calibri"/>
              <a:cs typeface="Calibri"/>
              <a:sym typeface="Calibri"/>
            </a:endParaRPr>
          </a:p>
          <a:p>
            <a:pPr marL="0" lvl="0" indent="0" algn="l" rtl="0">
              <a:lnSpc>
                <a:spcPct val="100000"/>
              </a:lnSpc>
              <a:spcBef>
                <a:spcPts val="0"/>
              </a:spcBef>
              <a:spcAft>
                <a:spcPts val="0"/>
              </a:spcAft>
              <a:buNone/>
            </a:pPr>
            <a:endParaRPr sz="1700" b="1" dirty="0">
              <a:solidFill>
                <a:srgbClr val="FFD966"/>
              </a:solidFill>
              <a:latin typeface="Calibri"/>
              <a:ea typeface="Calibri"/>
              <a:cs typeface="Calibri"/>
              <a:sym typeface="Calibri"/>
            </a:endParaRPr>
          </a:p>
        </p:txBody>
      </p:sp>
      <p:sp>
        <p:nvSpPr>
          <p:cNvPr id="165" name="Google Shape;165;p18"/>
          <p:cNvSpPr/>
          <p:nvPr/>
        </p:nvSpPr>
        <p:spPr>
          <a:xfrm>
            <a:off x="2498432" y="1632661"/>
            <a:ext cx="76200" cy="485139"/>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6" y="446658"/>
                </a:lnTo>
                <a:lnTo>
                  <a:pt x="48006" y="410564"/>
                </a:lnTo>
                <a:lnTo>
                  <a:pt x="38100" y="408558"/>
                </a:lnTo>
                <a:close/>
              </a:path>
              <a:path w="76200" h="485139" extrusionOk="0">
                <a:moveTo>
                  <a:pt x="48006" y="410564"/>
                </a:moveTo>
                <a:lnTo>
                  <a:pt x="48006" y="446658"/>
                </a:lnTo>
                <a:lnTo>
                  <a:pt x="76200" y="446658"/>
                </a:lnTo>
                <a:lnTo>
                  <a:pt x="73211" y="431865"/>
                </a:lnTo>
                <a:lnTo>
                  <a:pt x="65055" y="419750"/>
                </a:lnTo>
                <a:lnTo>
                  <a:pt x="52947" y="411565"/>
                </a:lnTo>
                <a:lnTo>
                  <a:pt x="48006" y="410564"/>
                </a:lnTo>
                <a:close/>
              </a:path>
              <a:path w="76200" h="485139" extrusionOk="0">
                <a:moveTo>
                  <a:pt x="28193" y="74206"/>
                </a:moveTo>
                <a:lnTo>
                  <a:pt x="28193" y="410564"/>
                </a:lnTo>
                <a:lnTo>
                  <a:pt x="38100" y="408558"/>
                </a:lnTo>
                <a:lnTo>
                  <a:pt x="48006" y="408558"/>
                </a:lnTo>
                <a:lnTo>
                  <a:pt x="48006" y="76200"/>
                </a:lnTo>
                <a:lnTo>
                  <a:pt x="38100" y="76200"/>
                </a:lnTo>
                <a:lnTo>
                  <a:pt x="28193" y="74206"/>
                </a:lnTo>
                <a:close/>
              </a:path>
              <a:path w="76200" h="485139" extrusionOk="0">
                <a:moveTo>
                  <a:pt x="48006" y="408558"/>
                </a:moveTo>
                <a:lnTo>
                  <a:pt x="38100" y="408558"/>
                </a:lnTo>
                <a:lnTo>
                  <a:pt x="48006" y="410564"/>
                </a:lnTo>
                <a:lnTo>
                  <a:pt x="48006" y="408558"/>
                </a:lnTo>
                <a:close/>
              </a:path>
              <a:path w="76200" h="485139" extrusionOk="0">
                <a:moveTo>
                  <a:pt x="48006" y="38100"/>
                </a:moveTo>
                <a:lnTo>
                  <a:pt x="28193" y="38100"/>
                </a:lnTo>
                <a:lnTo>
                  <a:pt x="28193" y="74206"/>
                </a:lnTo>
                <a:lnTo>
                  <a:pt x="38100" y="76200"/>
                </a:lnTo>
                <a:lnTo>
                  <a:pt x="48006" y="74206"/>
                </a:lnTo>
                <a:lnTo>
                  <a:pt x="48006" y="38100"/>
                </a:lnTo>
                <a:close/>
              </a:path>
              <a:path w="76200" h="485139" extrusionOk="0">
                <a:moveTo>
                  <a:pt x="48006" y="74206"/>
                </a:moveTo>
                <a:lnTo>
                  <a:pt x="38100" y="76200"/>
                </a:lnTo>
                <a:lnTo>
                  <a:pt x="48006" y="76200"/>
                </a:lnTo>
                <a:lnTo>
                  <a:pt x="48006"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66" name="Google Shape;166;p18"/>
          <p:cNvSpPr txBox="1"/>
          <p:nvPr/>
        </p:nvSpPr>
        <p:spPr>
          <a:xfrm>
            <a:off x="5685000" y="1017475"/>
            <a:ext cx="3459000" cy="4353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n-US" sz="1600" b="1" u="sng" dirty="0" err="1">
                <a:solidFill>
                  <a:srgbClr val="FFFF00"/>
                </a:solidFill>
              </a:rPr>
              <a:t>Mediapipe</a:t>
            </a:r>
            <a:r>
              <a:rPr lang="en-US" sz="1600" b="1" u="sng" dirty="0">
                <a:solidFill>
                  <a:srgbClr val="FFE599"/>
                </a:solidFill>
              </a:rPr>
              <a:t> </a:t>
            </a:r>
            <a:r>
              <a:rPr lang="en-US" b="1" dirty="0">
                <a:solidFill>
                  <a:srgbClr val="F5F0F0"/>
                </a:solidFill>
              </a:rPr>
              <a:t>is a popular open-source framework for building computer vision and machine learning pipelines.</a:t>
            </a:r>
            <a:r>
              <a:rPr lang="en-US" b="1" dirty="0">
                <a:solidFill>
                  <a:srgbClr val="FFFF00"/>
                </a:solidFill>
              </a:rPr>
              <a:t> It includes a pre-trained hand landmark model that can detect and track the positions of specific points on a person’s hand</a:t>
            </a:r>
            <a:r>
              <a:rPr lang="en-US" b="1" dirty="0">
                <a:solidFill>
                  <a:srgbClr val="F5F0F0"/>
                </a:solidFill>
              </a:rPr>
              <a:t>. </a:t>
            </a:r>
            <a:r>
              <a:rPr lang="en-US" b="1" dirty="0" err="1">
                <a:solidFill>
                  <a:srgbClr val="F5F0F0"/>
                </a:solidFill>
              </a:rPr>
              <a:t>MediaPipe</a:t>
            </a:r>
            <a:r>
              <a:rPr lang="en-US" b="1" dirty="0">
                <a:solidFill>
                  <a:srgbClr val="F5F0F0"/>
                </a:solidFill>
              </a:rPr>
              <a:t> Hands is a high-fidelity hand and finger tracking solution. It employs machine learning (ML) to infer 21 3D landmarks of a hand from just a single frame. </a:t>
            </a:r>
            <a:r>
              <a:rPr lang="en-US" b="1" dirty="0" err="1">
                <a:solidFill>
                  <a:srgbClr val="F5F0F0"/>
                </a:solidFill>
              </a:rPr>
              <a:t>MediaPipe</a:t>
            </a:r>
            <a:r>
              <a:rPr lang="en-US" b="1" dirty="0">
                <a:solidFill>
                  <a:srgbClr val="F5F0F0"/>
                </a:solidFill>
              </a:rPr>
              <a:t> Hands utilizes an ML pipeline consisting of multiple models working together: A palm detection model that operates on the full image and returns an oriented hand bounding box. A hand landmark model that operates on the cropped image region defined by the palm detector and returns high-fidelity 3D hand </a:t>
            </a:r>
            <a:r>
              <a:rPr lang="en-US" b="1" dirty="0" err="1">
                <a:solidFill>
                  <a:srgbClr val="F5F0F0"/>
                </a:solidFill>
              </a:rPr>
              <a:t>keypoints</a:t>
            </a:r>
            <a:r>
              <a:rPr lang="en-US" b="1" dirty="0">
                <a:solidFill>
                  <a:srgbClr val="F5F0F0"/>
                </a:solidFill>
              </a:rPr>
              <a:t>.</a:t>
            </a:r>
            <a:endParaRPr b="1" dirty="0">
              <a:solidFill>
                <a:srgbClr val="F5F0F0"/>
              </a:solidFill>
            </a:endParaRPr>
          </a:p>
        </p:txBody>
      </p:sp>
      <p:pic>
        <p:nvPicPr>
          <p:cNvPr id="167" name="Google Shape;167;p18"/>
          <p:cNvPicPr preferRelativeResize="0"/>
          <p:nvPr/>
        </p:nvPicPr>
        <p:blipFill>
          <a:blip r:embed="rId3">
            <a:alphaModFix/>
          </a:blip>
          <a:stretch>
            <a:fillRect/>
          </a:stretch>
        </p:blipFill>
        <p:spPr>
          <a:xfrm>
            <a:off x="152400" y="2117800"/>
            <a:ext cx="5380199" cy="2860275"/>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289661" y="370078"/>
            <a:ext cx="8562900" cy="647400"/>
          </a:xfrm>
          <a:prstGeom prst="rect">
            <a:avLst/>
          </a:prstGeom>
          <a:noFill/>
          <a:ln>
            <a:noFill/>
          </a:ln>
        </p:spPr>
        <p:txBody>
          <a:bodyPr spcFirstLastPara="1" wrap="square" lIns="0" tIns="183700" rIns="0" bIns="0" anchor="t" anchorCtr="0">
            <a:spAutoFit/>
          </a:bodyPr>
          <a:lstStyle/>
          <a:p>
            <a:pPr marL="1810385" lvl="0" indent="0" algn="l" rtl="0">
              <a:lnSpc>
                <a:spcPct val="100000"/>
              </a:lnSpc>
              <a:spcBef>
                <a:spcPts val="0"/>
              </a:spcBef>
              <a:spcAft>
                <a:spcPts val="0"/>
              </a:spcAft>
              <a:buNone/>
            </a:pPr>
            <a:r>
              <a:rPr lang="en-US"/>
              <a:t>SOLUTION DESIGN &amp; SETUP </a:t>
            </a:r>
            <a:r>
              <a:rPr lang="en-US" sz="2500" i="1">
                <a:latin typeface="Calibri"/>
                <a:ea typeface="Calibri"/>
                <a:cs typeface="Calibri"/>
                <a:sym typeface="Calibri"/>
              </a:rPr>
              <a:t>contd.</a:t>
            </a:r>
            <a:endParaRPr sz="2500">
              <a:latin typeface="Calibri"/>
              <a:ea typeface="Calibri"/>
              <a:cs typeface="Calibri"/>
              <a:sym typeface="Calibri"/>
            </a:endParaRPr>
          </a:p>
        </p:txBody>
      </p:sp>
      <p:sp>
        <p:nvSpPr>
          <p:cNvPr id="173" name="Google Shape;173;p19"/>
          <p:cNvSpPr txBox="1"/>
          <p:nvPr/>
        </p:nvSpPr>
        <p:spPr>
          <a:xfrm>
            <a:off x="1774300" y="1293100"/>
            <a:ext cx="2121000" cy="2745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endParaRPr sz="1700" b="1">
              <a:solidFill>
                <a:srgbClr val="FFD966"/>
              </a:solidFill>
              <a:latin typeface="Calibri"/>
              <a:ea typeface="Calibri"/>
              <a:cs typeface="Calibri"/>
              <a:sym typeface="Calibri"/>
            </a:endParaRPr>
          </a:p>
        </p:txBody>
      </p:sp>
      <p:sp>
        <p:nvSpPr>
          <p:cNvPr id="174" name="Google Shape;174;p19"/>
          <p:cNvSpPr txBox="1"/>
          <p:nvPr/>
        </p:nvSpPr>
        <p:spPr>
          <a:xfrm>
            <a:off x="5685000" y="1017475"/>
            <a:ext cx="3459000" cy="228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endParaRPr b="1">
              <a:solidFill>
                <a:srgbClr val="F5F0F0"/>
              </a:solidFill>
            </a:endParaRPr>
          </a:p>
        </p:txBody>
      </p:sp>
      <p:pic>
        <p:nvPicPr>
          <p:cNvPr id="175" name="Google Shape;175;p19"/>
          <p:cNvPicPr preferRelativeResize="0"/>
          <p:nvPr/>
        </p:nvPicPr>
        <p:blipFill>
          <a:blip r:embed="rId3">
            <a:alphaModFix/>
          </a:blip>
          <a:stretch>
            <a:fillRect/>
          </a:stretch>
        </p:blipFill>
        <p:spPr>
          <a:xfrm>
            <a:off x="496300" y="1082850"/>
            <a:ext cx="8121325" cy="3925300"/>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289661" y="370078"/>
            <a:ext cx="8562900" cy="647400"/>
          </a:xfrm>
          <a:prstGeom prst="rect">
            <a:avLst/>
          </a:prstGeom>
          <a:noFill/>
          <a:ln>
            <a:noFill/>
          </a:ln>
        </p:spPr>
        <p:txBody>
          <a:bodyPr spcFirstLastPara="1" wrap="square" lIns="0" tIns="183700" rIns="0" bIns="0" anchor="t" anchorCtr="0">
            <a:spAutoFit/>
          </a:bodyPr>
          <a:lstStyle/>
          <a:p>
            <a:pPr marL="1810385" lvl="0" indent="0" algn="l" rtl="0">
              <a:lnSpc>
                <a:spcPct val="100000"/>
              </a:lnSpc>
              <a:spcBef>
                <a:spcPts val="0"/>
              </a:spcBef>
              <a:spcAft>
                <a:spcPts val="0"/>
              </a:spcAft>
              <a:buNone/>
            </a:pPr>
            <a:r>
              <a:rPr lang="en-US"/>
              <a:t>SOLUTION DESIGN &amp; SETUP </a:t>
            </a:r>
            <a:r>
              <a:rPr lang="en-US" sz="2500" i="1">
                <a:latin typeface="Calibri"/>
                <a:ea typeface="Calibri"/>
                <a:cs typeface="Calibri"/>
                <a:sym typeface="Calibri"/>
              </a:rPr>
              <a:t>contd.</a:t>
            </a:r>
            <a:endParaRPr sz="2500">
              <a:latin typeface="Calibri"/>
              <a:ea typeface="Calibri"/>
              <a:cs typeface="Calibri"/>
              <a:sym typeface="Calibri"/>
            </a:endParaRPr>
          </a:p>
        </p:txBody>
      </p:sp>
      <p:sp>
        <p:nvSpPr>
          <p:cNvPr id="181" name="Google Shape;181;p20"/>
          <p:cNvSpPr txBox="1"/>
          <p:nvPr/>
        </p:nvSpPr>
        <p:spPr>
          <a:xfrm>
            <a:off x="1095262" y="902075"/>
            <a:ext cx="3008100" cy="1152000"/>
          </a:xfrm>
          <a:prstGeom prst="rect">
            <a:avLst/>
          </a:prstGeom>
          <a:noFill/>
          <a:ln>
            <a:noFill/>
          </a:ln>
        </p:spPr>
        <p:txBody>
          <a:bodyPr spcFirstLastPara="1" wrap="square" lIns="0" tIns="12700" rIns="0" bIns="0" anchor="t" anchorCtr="0">
            <a:spAutoFit/>
          </a:bodyPr>
          <a:lstStyle/>
          <a:p>
            <a:pPr marL="0" lvl="0" indent="0" algn="ctr" rtl="0">
              <a:lnSpc>
                <a:spcPct val="100000"/>
              </a:lnSpc>
              <a:spcBef>
                <a:spcPts val="0"/>
              </a:spcBef>
              <a:spcAft>
                <a:spcPts val="0"/>
              </a:spcAft>
              <a:buNone/>
            </a:pPr>
            <a:r>
              <a:rPr lang="en-US" sz="1900" b="1" u="sng">
                <a:solidFill>
                  <a:srgbClr val="F5F0F0"/>
                </a:solidFill>
                <a:latin typeface="Calibri"/>
                <a:ea typeface="Calibri"/>
                <a:cs typeface="Calibri"/>
                <a:sym typeface="Calibri"/>
              </a:rPr>
              <a:t>Bidirectional Lstm Architecture</a:t>
            </a:r>
            <a:endParaRPr sz="1900" b="1" u="sng">
              <a:solidFill>
                <a:srgbClr val="F5F0F0"/>
              </a:solidFill>
              <a:latin typeface="Calibri"/>
              <a:ea typeface="Calibri"/>
              <a:cs typeface="Calibri"/>
              <a:sym typeface="Calibri"/>
            </a:endParaRPr>
          </a:p>
          <a:p>
            <a:pPr marL="0" lvl="0" indent="0" algn="ctr" rtl="0">
              <a:lnSpc>
                <a:spcPct val="100000"/>
              </a:lnSpc>
              <a:spcBef>
                <a:spcPts val="0"/>
              </a:spcBef>
              <a:spcAft>
                <a:spcPts val="0"/>
              </a:spcAft>
              <a:buNone/>
            </a:pPr>
            <a:endParaRPr sz="1900" b="1" u="sng">
              <a:solidFill>
                <a:srgbClr val="FFD966"/>
              </a:solidFill>
              <a:latin typeface="Calibri"/>
              <a:ea typeface="Calibri"/>
              <a:cs typeface="Calibri"/>
              <a:sym typeface="Calibri"/>
            </a:endParaRPr>
          </a:p>
          <a:p>
            <a:pPr marL="0" lvl="0" indent="0" algn="l" rtl="0">
              <a:lnSpc>
                <a:spcPct val="100000"/>
              </a:lnSpc>
              <a:spcBef>
                <a:spcPts val="0"/>
              </a:spcBef>
              <a:spcAft>
                <a:spcPts val="0"/>
              </a:spcAft>
              <a:buNone/>
            </a:pPr>
            <a:endParaRPr sz="1700" b="1">
              <a:solidFill>
                <a:srgbClr val="FFD966"/>
              </a:solidFill>
              <a:latin typeface="Calibri"/>
              <a:ea typeface="Calibri"/>
              <a:cs typeface="Calibri"/>
              <a:sym typeface="Calibri"/>
            </a:endParaRPr>
          </a:p>
        </p:txBody>
      </p:sp>
      <p:sp>
        <p:nvSpPr>
          <p:cNvPr id="182" name="Google Shape;182;p20"/>
          <p:cNvSpPr/>
          <p:nvPr/>
        </p:nvSpPr>
        <p:spPr>
          <a:xfrm>
            <a:off x="2498432" y="1632661"/>
            <a:ext cx="76200" cy="485139"/>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6" y="446658"/>
                </a:lnTo>
                <a:lnTo>
                  <a:pt x="48006" y="410564"/>
                </a:lnTo>
                <a:lnTo>
                  <a:pt x="38100" y="408558"/>
                </a:lnTo>
                <a:close/>
              </a:path>
              <a:path w="76200" h="485139" extrusionOk="0">
                <a:moveTo>
                  <a:pt x="48006" y="410564"/>
                </a:moveTo>
                <a:lnTo>
                  <a:pt x="48006" y="446658"/>
                </a:lnTo>
                <a:lnTo>
                  <a:pt x="76200" y="446658"/>
                </a:lnTo>
                <a:lnTo>
                  <a:pt x="73211" y="431865"/>
                </a:lnTo>
                <a:lnTo>
                  <a:pt x="65055" y="419750"/>
                </a:lnTo>
                <a:lnTo>
                  <a:pt x="52947" y="411565"/>
                </a:lnTo>
                <a:lnTo>
                  <a:pt x="48006" y="410564"/>
                </a:lnTo>
                <a:close/>
              </a:path>
              <a:path w="76200" h="485139" extrusionOk="0">
                <a:moveTo>
                  <a:pt x="28193" y="74206"/>
                </a:moveTo>
                <a:lnTo>
                  <a:pt x="28193" y="410564"/>
                </a:lnTo>
                <a:lnTo>
                  <a:pt x="38100" y="408558"/>
                </a:lnTo>
                <a:lnTo>
                  <a:pt x="48006" y="408558"/>
                </a:lnTo>
                <a:lnTo>
                  <a:pt x="48006" y="76200"/>
                </a:lnTo>
                <a:lnTo>
                  <a:pt x="38100" y="76200"/>
                </a:lnTo>
                <a:lnTo>
                  <a:pt x="28193" y="74206"/>
                </a:lnTo>
                <a:close/>
              </a:path>
              <a:path w="76200" h="485139" extrusionOk="0">
                <a:moveTo>
                  <a:pt x="48006" y="408558"/>
                </a:moveTo>
                <a:lnTo>
                  <a:pt x="38100" y="408558"/>
                </a:lnTo>
                <a:lnTo>
                  <a:pt x="48006" y="410564"/>
                </a:lnTo>
                <a:lnTo>
                  <a:pt x="48006" y="408558"/>
                </a:lnTo>
                <a:close/>
              </a:path>
              <a:path w="76200" h="485139" extrusionOk="0">
                <a:moveTo>
                  <a:pt x="48006" y="38100"/>
                </a:moveTo>
                <a:lnTo>
                  <a:pt x="28193" y="38100"/>
                </a:lnTo>
                <a:lnTo>
                  <a:pt x="28193" y="74206"/>
                </a:lnTo>
                <a:lnTo>
                  <a:pt x="38100" y="76200"/>
                </a:lnTo>
                <a:lnTo>
                  <a:pt x="48006" y="74206"/>
                </a:lnTo>
                <a:lnTo>
                  <a:pt x="48006" y="38100"/>
                </a:lnTo>
                <a:close/>
              </a:path>
              <a:path w="76200" h="485139" extrusionOk="0">
                <a:moveTo>
                  <a:pt x="48006" y="74206"/>
                </a:moveTo>
                <a:lnTo>
                  <a:pt x="38100" y="76200"/>
                </a:lnTo>
                <a:lnTo>
                  <a:pt x="48006" y="76200"/>
                </a:lnTo>
                <a:lnTo>
                  <a:pt x="48006"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83" name="Google Shape;183;p20"/>
          <p:cNvSpPr txBox="1"/>
          <p:nvPr/>
        </p:nvSpPr>
        <p:spPr>
          <a:xfrm>
            <a:off x="5685000" y="1784475"/>
            <a:ext cx="3459000" cy="24756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n-US" sz="1600" b="1" u="sng" dirty="0">
                <a:solidFill>
                  <a:srgbClr val="FFFF00"/>
                </a:solidFill>
              </a:rPr>
              <a:t>Bi-LSTM (Bidirectional Long Short-Term Memory) </a:t>
            </a:r>
            <a:r>
              <a:rPr lang="en-US" sz="1600" b="1" u="sng" dirty="0">
                <a:solidFill>
                  <a:srgbClr val="F5F0F0"/>
                </a:solidFill>
              </a:rPr>
              <a:t>is a type of recurrent neural network (RNN) that processes sequential data in both forward and backward directions. It combines the power of LSTM with bidirectional processing, allowing the model to capture both past and future context of the input sequence</a:t>
            </a:r>
            <a:endParaRPr b="1" dirty="0">
              <a:solidFill>
                <a:srgbClr val="F5F0F0"/>
              </a:solidFill>
            </a:endParaRPr>
          </a:p>
        </p:txBody>
      </p:sp>
      <p:pic>
        <p:nvPicPr>
          <p:cNvPr id="184" name="Google Shape;184;p20"/>
          <p:cNvPicPr preferRelativeResize="0"/>
          <p:nvPr/>
        </p:nvPicPr>
        <p:blipFill>
          <a:blip r:embed="rId3">
            <a:alphaModFix/>
          </a:blip>
          <a:stretch>
            <a:fillRect/>
          </a:stretch>
        </p:blipFill>
        <p:spPr>
          <a:xfrm>
            <a:off x="92250" y="2135724"/>
            <a:ext cx="5014126" cy="2720901"/>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289661" y="370078"/>
            <a:ext cx="8562900" cy="647400"/>
          </a:xfrm>
          <a:prstGeom prst="rect">
            <a:avLst/>
          </a:prstGeom>
          <a:noFill/>
          <a:ln>
            <a:noFill/>
          </a:ln>
        </p:spPr>
        <p:txBody>
          <a:bodyPr spcFirstLastPara="1" wrap="square" lIns="0" tIns="183700" rIns="0" bIns="0" anchor="t" anchorCtr="0">
            <a:spAutoFit/>
          </a:bodyPr>
          <a:lstStyle/>
          <a:p>
            <a:pPr marL="1810385" lvl="0" indent="0" algn="l" rtl="0">
              <a:lnSpc>
                <a:spcPct val="100000"/>
              </a:lnSpc>
              <a:spcBef>
                <a:spcPts val="0"/>
              </a:spcBef>
              <a:spcAft>
                <a:spcPts val="0"/>
              </a:spcAft>
              <a:buNone/>
            </a:pPr>
            <a:r>
              <a:rPr lang="en-US"/>
              <a:t>SOLUTION DESIGN &amp; SETUP </a:t>
            </a:r>
            <a:r>
              <a:rPr lang="en-US" sz="2500" i="1">
                <a:latin typeface="Calibri"/>
                <a:ea typeface="Calibri"/>
                <a:cs typeface="Calibri"/>
                <a:sym typeface="Calibri"/>
              </a:rPr>
              <a:t>contd.</a:t>
            </a:r>
            <a:endParaRPr sz="2500">
              <a:latin typeface="Calibri"/>
              <a:ea typeface="Calibri"/>
              <a:cs typeface="Calibri"/>
              <a:sym typeface="Calibri"/>
            </a:endParaRPr>
          </a:p>
        </p:txBody>
      </p:sp>
      <p:sp>
        <p:nvSpPr>
          <p:cNvPr id="190" name="Google Shape;190;p21"/>
          <p:cNvSpPr txBox="1"/>
          <p:nvPr/>
        </p:nvSpPr>
        <p:spPr>
          <a:xfrm>
            <a:off x="1774300" y="1293100"/>
            <a:ext cx="2121000" cy="2745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endParaRPr sz="1700" b="1">
              <a:solidFill>
                <a:srgbClr val="FFD966"/>
              </a:solidFill>
              <a:latin typeface="Calibri"/>
              <a:ea typeface="Calibri"/>
              <a:cs typeface="Calibri"/>
              <a:sym typeface="Calibri"/>
            </a:endParaRPr>
          </a:p>
        </p:txBody>
      </p:sp>
      <p:sp>
        <p:nvSpPr>
          <p:cNvPr id="191" name="Google Shape;191;p21"/>
          <p:cNvSpPr txBox="1"/>
          <p:nvPr/>
        </p:nvSpPr>
        <p:spPr>
          <a:xfrm>
            <a:off x="5685000" y="1017475"/>
            <a:ext cx="3459000" cy="228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endParaRPr b="1">
              <a:solidFill>
                <a:srgbClr val="F5F0F0"/>
              </a:solidFill>
            </a:endParaRPr>
          </a:p>
        </p:txBody>
      </p:sp>
      <p:pic>
        <p:nvPicPr>
          <p:cNvPr id="192" name="Google Shape;192;p21"/>
          <p:cNvPicPr preferRelativeResize="0"/>
          <p:nvPr/>
        </p:nvPicPr>
        <p:blipFill>
          <a:blip r:embed="rId3">
            <a:alphaModFix/>
          </a:blip>
          <a:stretch>
            <a:fillRect/>
          </a:stretch>
        </p:blipFill>
        <p:spPr>
          <a:xfrm>
            <a:off x="180855" y="1017475"/>
            <a:ext cx="2806475" cy="3880175"/>
          </a:xfrm>
          <a:prstGeom prst="rect">
            <a:avLst/>
          </a:prstGeom>
          <a:noFill/>
          <a:ln>
            <a:noFill/>
          </a:ln>
          <a:effectLst>
            <a:glow rad="228600">
              <a:schemeClr val="accent5">
                <a:satMod val="175000"/>
                <a:alpha val="40000"/>
              </a:schemeClr>
            </a:glow>
          </a:effectLst>
        </p:spPr>
      </p:pic>
      <p:pic>
        <p:nvPicPr>
          <p:cNvPr id="193" name="Google Shape;193;p21"/>
          <p:cNvPicPr preferRelativeResize="0"/>
          <p:nvPr/>
        </p:nvPicPr>
        <p:blipFill>
          <a:blip r:embed="rId4">
            <a:alphaModFix/>
          </a:blip>
          <a:stretch>
            <a:fillRect/>
          </a:stretch>
        </p:blipFill>
        <p:spPr>
          <a:xfrm>
            <a:off x="3193811" y="1664875"/>
            <a:ext cx="5658750" cy="2955125"/>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title"/>
          </p:nvPr>
        </p:nvSpPr>
        <p:spPr>
          <a:xfrm>
            <a:off x="289661" y="370078"/>
            <a:ext cx="8562900" cy="1032000"/>
          </a:xfrm>
          <a:prstGeom prst="rect">
            <a:avLst/>
          </a:prstGeom>
          <a:noFill/>
          <a:ln>
            <a:noFill/>
          </a:ln>
        </p:spPr>
        <p:txBody>
          <a:bodyPr spcFirstLastPara="1" wrap="square" lIns="0" tIns="183700" rIns="0" bIns="0" anchor="t" anchorCtr="0">
            <a:spAutoFit/>
          </a:bodyPr>
          <a:lstStyle/>
          <a:p>
            <a:pPr marL="1810385" lvl="0" indent="0" algn="l" rtl="0">
              <a:lnSpc>
                <a:spcPct val="100000"/>
              </a:lnSpc>
              <a:spcBef>
                <a:spcPts val="0"/>
              </a:spcBef>
              <a:spcAft>
                <a:spcPts val="0"/>
              </a:spcAft>
              <a:buNone/>
            </a:pPr>
            <a:r>
              <a:rPr lang="en-US" dirty="0"/>
              <a:t>SOLUTION DESIGN &amp; SETUP </a:t>
            </a:r>
            <a:r>
              <a:rPr lang="en-US" sz="2500" i="1" dirty="0">
                <a:latin typeface="Calibri"/>
                <a:ea typeface="Calibri"/>
                <a:cs typeface="Calibri"/>
                <a:sym typeface="Calibri"/>
              </a:rPr>
              <a:t>contd.</a:t>
            </a:r>
            <a:endParaRPr sz="2500" i="1" dirty="0">
              <a:latin typeface="Calibri"/>
              <a:ea typeface="Calibri"/>
              <a:cs typeface="Calibri"/>
              <a:sym typeface="Calibri"/>
            </a:endParaRPr>
          </a:p>
          <a:p>
            <a:pPr marL="1810385" lvl="0" indent="0" algn="l" rtl="0">
              <a:lnSpc>
                <a:spcPct val="100000"/>
              </a:lnSpc>
              <a:spcBef>
                <a:spcPts val="0"/>
              </a:spcBef>
              <a:spcAft>
                <a:spcPts val="0"/>
              </a:spcAft>
              <a:buNone/>
            </a:pPr>
            <a:r>
              <a:rPr lang="en-US" sz="2500" i="1" u="sng" dirty="0">
                <a:solidFill>
                  <a:srgbClr val="FFFF00"/>
                </a:solidFill>
              </a:rPr>
              <a:t>Text-to-Sign Animation with an Avatar</a:t>
            </a:r>
            <a:endParaRPr sz="2500" i="1" u="sng" dirty="0">
              <a:solidFill>
                <a:srgbClr val="FFFF00"/>
              </a:solidFill>
            </a:endParaRPr>
          </a:p>
        </p:txBody>
      </p:sp>
      <p:sp>
        <p:nvSpPr>
          <p:cNvPr id="199" name="Google Shape;199;p22"/>
          <p:cNvSpPr txBox="1"/>
          <p:nvPr/>
        </p:nvSpPr>
        <p:spPr>
          <a:xfrm>
            <a:off x="1774300" y="1293100"/>
            <a:ext cx="2121000" cy="274500"/>
          </a:xfrm>
          <a:prstGeom prst="rect">
            <a:avLst/>
          </a:prstGeom>
          <a:noFill/>
          <a:ln>
            <a:noFill/>
          </a:ln>
        </p:spPr>
        <p:txBody>
          <a:bodyPr spcFirstLastPara="1" wrap="square" lIns="0" tIns="12700" rIns="0" bIns="0" anchor="t" anchorCtr="0">
            <a:spAutoFit/>
          </a:bodyPr>
          <a:lstStyle/>
          <a:p>
            <a:pPr marL="0" lvl="0" indent="0" algn="l" rtl="0">
              <a:lnSpc>
                <a:spcPct val="100000"/>
              </a:lnSpc>
              <a:spcBef>
                <a:spcPts val="0"/>
              </a:spcBef>
              <a:spcAft>
                <a:spcPts val="0"/>
              </a:spcAft>
              <a:buNone/>
            </a:pPr>
            <a:endParaRPr sz="1700" b="1">
              <a:solidFill>
                <a:srgbClr val="FFD966"/>
              </a:solidFill>
              <a:latin typeface="Calibri"/>
              <a:ea typeface="Calibri"/>
              <a:cs typeface="Calibri"/>
              <a:sym typeface="Calibri"/>
            </a:endParaRPr>
          </a:p>
        </p:txBody>
      </p:sp>
      <p:sp>
        <p:nvSpPr>
          <p:cNvPr id="200" name="Google Shape;200;p22"/>
          <p:cNvSpPr txBox="1"/>
          <p:nvPr/>
        </p:nvSpPr>
        <p:spPr>
          <a:xfrm>
            <a:off x="5685000" y="1017475"/>
            <a:ext cx="3459000" cy="228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endParaRPr b="1">
              <a:solidFill>
                <a:srgbClr val="F5F0F0"/>
              </a:solidFill>
            </a:endParaRPr>
          </a:p>
        </p:txBody>
      </p:sp>
      <p:sp>
        <p:nvSpPr>
          <p:cNvPr id="201" name="Google Shape;201;p22"/>
          <p:cNvSpPr txBox="1"/>
          <p:nvPr/>
        </p:nvSpPr>
        <p:spPr>
          <a:xfrm>
            <a:off x="289650" y="1641750"/>
            <a:ext cx="3891300" cy="2460300"/>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n-US" sz="1600" b="1" u="sng" dirty="0">
                <a:solidFill>
                  <a:srgbClr val="FFFF00"/>
                </a:solidFill>
              </a:rPr>
              <a:t>“To facilitate two-way communication, our system translates user-entered Arabic text into sign language using a 3D animated avatar.”</a:t>
            </a:r>
            <a:r>
              <a:rPr lang="en-US" sz="1600" b="1" dirty="0">
                <a:solidFill>
                  <a:srgbClr val="FFFF00"/>
                </a:solidFill>
              </a:rPr>
              <a:t> </a:t>
            </a:r>
            <a:r>
              <a:rPr lang="en-US" sz="1600" b="1" dirty="0">
                <a:solidFill>
                  <a:schemeClr val="lt1"/>
                </a:solidFill>
              </a:rPr>
              <a:t>Purpose: Help hearing individuals communicate with deaf users. Technology: Animated avatar performs signs in real-time or pre-rendered.</a:t>
            </a:r>
            <a:endParaRPr sz="1600" b="1" dirty="0">
              <a:solidFill>
                <a:schemeClr val="lt1"/>
              </a:solidFill>
            </a:endParaRPr>
          </a:p>
          <a:p>
            <a:pPr marL="0" lvl="0" indent="0" algn="l" rtl="0">
              <a:spcBef>
                <a:spcPts val="0"/>
              </a:spcBef>
              <a:spcAft>
                <a:spcPts val="0"/>
              </a:spcAft>
              <a:buNone/>
            </a:pPr>
            <a:endParaRPr sz="1600" b="1" dirty="0">
              <a:solidFill>
                <a:schemeClr val="lt1"/>
              </a:solidFill>
            </a:endParaRPr>
          </a:p>
          <a:p>
            <a:pPr marL="0" lvl="0" indent="0" algn="l" rtl="0">
              <a:spcBef>
                <a:spcPts val="0"/>
              </a:spcBef>
              <a:spcAft>
                <a:spcPts val="0"/>
              </a:spcAft>
              <a:buNone/>
            </a:pPr>
            <a:r>
              <a:rPr lang="en-US" sz="1500" b="1" u="sng" dirty="0">
                <a:solidFill>
                  <a:srgbClr val="FFFF00"/>
                </a:solidFill>
              </a:rPr>
              <a:t>(Sign Language Animation Blender, Unity)</a:t>
            </a:r>
            <a:endParaRPr sz="1500" b="1" u="sng" dirty="0">
              <a:solidFill>
                <a:srgbClr val="FFFF00"/>
              </a:solidFill>
            </a:endParaRPr>
          </a:p>
        </p:txBody>
      </p:sp>
      <p:pic>
        <p:nvPicPr>
          <p:cNvPr id="202" name="Google Shape;202;p22" title="0.mp4">
            <a:hlinkClick r:id="rId3"/>
          </p:cNvPr>
          <p:cNvPicPr preferRelativeResize="0"/>
          <p:nvPr/>
        </p:nvPicPr>
        <p:blipFill>
          <a:blip r:embed="rId4">
            <a:alphaModFix/>
          </a:blip>
          <a:stretch>
            <a:fillRect/>
          </a:stretch>
        </p:blipFill>
        <p:spPr>
          <a:xfrm>
            <a:off x="4333350" y="1554478"/>
            <a:ext cx="4658251" cy="2620266"/>
          </a:xfrm>
          <a:prstGeom prst="rect">
            <a:avLst/>
          </a:prstGeom>
          <a:noFill/>
          <a:ln>
            <a:noFill/>
          </a:ln>
          <a:effectLst>
            <a:glow rad="139700">
              <a:schemeClr val="accent5">
                <a:satMod val="175000"/>
                <a:alpha val="40000"/>
              </a:scheme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10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289661" y="370078"/>
            <a:ext cx="8562900" cy="1081835"/>
          </a:xfrm>
          <a:prstGeom prst="rect">
            <a:avLst/>
          </a:prstGeom>
        </p:spPr>
        <p:txBody>
          <a:bodyPr spcFirstLastPara="1" wrap="square" lIns="0" tIns="0" rIns="0" bIns="0" anchor="t" anchorCtr="0">
            <a:spAutoFit/>
          </a:bodyPr>
          <a:lstStyle/>
          <a:p>
            <a:pPr marL="0" lvl="0" indent="0" algn="l" rtl="0">
              <a:lnSpc>
                <a:spcPct val="115000"/>
              </a:lnSpc>
              <a:spcBef>
                <a:spcPts val="1400"/>
              </a:spcBef>
              <a:spcAft>
                <a:spcPts val="0"/>
              </a:spcAft>
              <a:buClr>
                <a:schemeClr val="dk1"/>
              </a:buClr>
              <a:buSzPts val="1100"/>
              <a:buFont typeface="Arial"/>
              <a:buNone/>
            </a:pPr>
            <a:r>
              <a:rPr lang="en-US" sz="1300" dirty="0">
                <a:solidFill>
                  <a:srgbClr val="FFFF00"/>
                </a:solidFill>
                <a:latin typeface="Arial"/>
                <a:ea typeface="Arial"/>
                <a:cs typeface="Arial"/>
                <a:sym typeface="Arial"/>
              </a:rPr>
              <a:t>🔹 </a:t>
            </a:r>
            <a:r>
              <a:rPr lang="en-US" sz="2200" dirty="0">
                <a:solidFill>
                  <a:srgbClr val="FFFF00"/>
                </a:solidFill>
                <a:latin typeface="Arial"/>
                <a:ea typeface="Arial"/>
                <a:cs typeface="Arial"/>
                <a:sym typeface="Arial"/>
              </a:rPr>
              <a:t>Workflow Overview</a:t>
            </a:r>
            <a:endParaRPr sz="2200" dirty="0">
              <a:solidFill>
                <a:srgbClr val="FFFF00"/>
              </a:solidFill>
              <a:latin typeface="Arial"/>
              <a:ea typeface="Arial"/>
              <a:cs typeface="Arial"/>
              <a:sym typeface="Arial"/>
            </a:endParaRPr>
          </a:p>
          <a:p>
            <a:pPr marL="0" lvl="0" indent="0" algn="l" rtl="0">
              <a:spcBef>
                <a:spcPts val="400"/>
              </a:spcBef>
              <a:spcAft>
                <a:spcPts val="0"/>
              </a:spcAft>
              <a:buNone/>
            </a:pPr>
            <a:endParaRPr dirty="0"/>
          </a:p>
        </p:txBody>
      </p:sp>
      <p:sp>
        <p:nvSpPr>
          <p:cNvPr id="208" name="Google Shape;208;p23"/>
          <p:cNvSpPr txBox="1">
            <a:spLocks noGrp="1"/>
          </p:cNvSpPr>
          <p:nvPr>
            <p:ph type="body" idx="1"/>
          </p:nvPr>
        </p:nvSpPr>
        <p:spPr>
          <a:xfrm>
            <a:off x="306818" y="1150609"/>
            <a:ext cx="5196000" cy="26166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300" b="1" dirty="0"/>
              <a:t>1. 3D Modeling (Blender)</a:t>
            </a:r>
            <a:endParaRPr sz="2300" b="1" dirty="0"/>
          </a:p>
          <a:p>
            <a:pPr marL="0" lvl="0" indent="0" algn="l" rtl="0">
              <a:spcBef>
                <a:spcPts val="0"/>
              </a:spcBef>
              <a:spcAft>
                <a:spcPts val="0"/>
              </a:spcAft>
              <a:buClr>
                <a:schemeClr val="dk1"/>
              </a:buClr>
              <a:buSzPts val="1100"/>
              <a:buFont typeface="Arial"/>
              <a:buNone/>
            </a:pPr>
            <a:r>
              <a:rPr lang="en-US" sz="2300" b="1" dirty="0"/>
              <a:t>2. Texturing &amp; Coloring</a:t>
            </a:r>
            <a:endParaRPr sz="2300" b="1" dirty="0"/>
          </a:p>
          <a:p>
            <a:pPr marL="0" lvl="0" indent="0" algn="l" rtl="0">
              <a:spcBef>
                <a:spcPts val="0"/>
              </a:spcBef>
              <a:spcAft>
                <a:spcPts val="0"/>
              </a:spcAft>
              <a:buClr>
                <a:schemeClr val="dk1"/>
              </a:buClr>
              <a:buSzPts val="1100"/>
              <a:buFont typeface="Arial"/>
              <a:buNone/>
            </a:pPr>
            <a:r>
              <a:rPr lang="en-US" sz="2300" b="1" dirty="0"/>
              <a:t>3. Rigging (Armature &amp; Bones)</a:t>
            </a:r>
            <a:endParaRPr sz="2300" b="1" dirty="0"/>
          </a:p>
          <a:p>
            <a:pPr marL="0" lvl="0" indent="0" algn="l" rtl="0">
              <a:spcBef>
                <a:spcPts val="0"/>
              </a:spcBef>
              <a:spcAft>
                <a:spcPts val="0"/>
              </a:spcAft>
              <a:buClr>
                <a:schemeClr val="dk1"/>
              </a:buClr>
              <a:buSzPts val="1100"/>
              <a:buFont typeface="Arial"/>
              <a:buNone/>
            </a:pPr>
            <a:r>
              <a:rPr lang="en-US" sz="2300" b="1" dirty="0"/>
              <a:t>4. Animating Hand Signs</a:t>
            </a:r>
            <a:endParaRPr sz="2300" b="1" dirty="0"/>
          </a:p>
          <a:p>
            <a:pPr marL="0" lvl="0" indent="0" algn="l" rtl="0">
              <a:spcBef>
                <a:spcPts val="0"/>
              </a:spcBef>
              <a:spcAft>
                <a:spcPts val="0"/>
              </a:spcAft>
              <a:buClr>
                <a:schemeClr val="dk1"/>
              </a:buClr>
              <a:buSzPts val="1100"/>
              <a:buFont typeface="Arial"/>
              <a:buNone/>
            </a:pPr>
            <a:r>
              <a:rPr lang="en-US" sz="2300" b="1" dirty="0"/>
              <a:t>5. Exporting to FBX/GLTF</a:t>
            </a:r>
            <a:endParaRPr sz="2300" b="1" dirty="0"/>
          </a:p>
          <a:p>
            <a:pPr marL="0" lvl="0" indent="0" algn="l" rtl="0">
              <a:spcBef>
                <a:spcPts val="0"/>
              </a:spcBef>
              <a:spcAft>
                <a:spcPts val="0"/>
              </a:spcAft>
              <a:buClr>
                <a:schemeClr val="dk1"/>
              </a:buClr>
              <a:buSzPts val="1100"/>
              <a:buFont typeface="Arial"/>
              <a:buNone/>
            </a:pPr>
            <a:r>
              <a:rPr lang="en-US" sz="2300" b="1" dirty="0"/>
              <a:t>6. Integrating with Unity/Mobile App</a:t>
            </a:r>
            <a:endParaRPr sz="2300"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pic>
        <p:nvPicPr>
          <p:cNvPr id="209" name="Google Shape;209;p23" title="ChatGPT Image Jun 13, 2025, 09_10_38 PM.png"/>
          <p:cNvPicPr preferRelativeResize="0"/>
          <p:nvPr/>
        </p:nvPicPr>
        <p:blipFill>
          <a:blip r:embed="rId3">
            <a:alphaModFix/>
          </a:blip>
          <a:stretch>
            <a:fillRect/>
          </a:stretch>
        </p:blipFill>
        <p:spPr>
          <a:xfrm>
            <a:off x="5519975" y="509075"/>
            <a:ext cx="3429000" cy="4325875"/>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290561" y="391103"/>
            <a:ext cx="8562900" cy="292500"/>
          </a:xfrm>
          <a:prstGeom prst="rect">
            <a:avLst/>
          </a:prstGeom>
        </p:spPr>
        <p:txBody>
          <a:bodyPr spcFirstLastPara="1" wrap="square" lIns="0" tIns="0" rIns="0" bIns="0" anchor="t" anchorCtr="0">
            <a:spAutoFit/>
          </a:bodyPr>
          <a:lstStyle/>
          <a:p>
            <a:pPr marL="0" lvl="0" indent="0" algn="l" rtl="0">
              <a:lnSpc>
                <a:spcPct val="115000"/>
              </a:lnSpc>
              <a:spcBef>
                <a:spcPts val="1400"/>
              </a:spcBef>
              <a:spcAft>
                <a:spcPts val="400"/>
              </a:spcAft>
              <a:buNone/>
            </a:pPr>
            <a:r>
              <a:rPr lang="en-US" sz="1900" u="sng" dirty="0">
                <a:solidFill>
                  <a:srgbClr val="FFD966"/>
                </a:solidFill>
                <a:latin typeface="Arial"/>
                <a:ea typeface="Arial"/>
                <a:cs typeface="Arial"/>
                <a:sym typeface="Arial"/>
              </a:rPr>
              <a:t>🔹 3D Modeling in Blender</a:t>
            </a:r>
            <a:endParaRPr sz="3600" u="sng" dirty="0">
              <a:solidFill>
                <a:srgbClr val="FFD966"/>
              </a:solidFill>
            </a:endParaRPr>
          </a:p>
        </p:txBody>
      </p:sp>
      <p:sp>
        <p:nvSpPr>
          <p:cNvPr id="215" name="Google Shape;215;p24"/>
          <p:cNvSpPr txBox="1">
            <a:spLocks noGrp="1"/>
          </p:cNvSpPr>
          <p:nvPr>
            <p:ph type="body" idx="1"/>
          </p:nvPr>
        </p:nvSpPr>
        <p:spPr>
          <a:xfrm>
            <a:off x="565975" y="1084002"/>
            <a:ext cx="3139500" cy="4756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solidFill>
                  <a:srgbClr val="FFD966"/>
                </a:solidFill>
              </a:rPr>
              <a:t>Step 1 – 3D Modeling in Blender</a:t>
            </a:r>
            <a:endParaRPr b="1" dirty="0">
              <a:solidFill>
                <a:srgbClr val="FFD966"/>
              </a:solidFill>
            </a:endParaRPr>
          </a:p>
          <a:p>
            <a:pPr marL="0" lvl="0" indent="0" algn="l" rtl="0">
              <a:spcBef>
                <a:spcPts val="0"/>
              </a:spcBef>
              <a:spcAft>
                <a:spcPts val="0"/>
              </a:spcAft>
              <a:buClr>
                <a:schemeClr val="dk1"/>
              </a:buClr>
              <a:buSzPts val="1100"/>
              <a:buFont typeface="Arial"/>
              <a:buNone/>
            </a:pPr>
            <a:r>
              <a:rPr lang="en-US" sz="1500" b="1" dirty="0"/>
              <a:t>- Created the character model from scratch.</a:t>
            </a:r>
            <a:endParaRPr sz="1500" b="1" dirty="0"/>
          </a:p>
          <a:p>
            <a:pPr marL="0" lvl="0" indent="0" algn="l" rtl="0">
              <a:spcBef>
                <a:spcPts val="0"/>
              </a:spcBef>
              <a:spcAft>
                <a:spcPts val="0"/>
              </a:spcAft>
              <a:buClr>
                <a:schemeClr val="dk1"/>
              </a:buClr>
              <a:buSzPts val="1100"/>
              <a:buFont typeface="Arial"/>
              <a:buNone/>
            </a:pPr>
            <a:r>
              <a:rPr lang="en-US" sz="1500" b="1" dirty="0"/>
              <a:t>- Designed head, body, hands, and accessories in Blender.</a:t>
            </a:r>
            <a:endParaRPr sz="1500" b="1" dirty="0"/>
          </a:p>
          <a:p>
            <a:pPr marL="0" lvl="0" indent="0" algn="l" rtl="0">
              <a:spcBef>
                <a:spcPts val="0"/>
              </a:spcBef>
              <a:spcAft>
                <a:spcPts val="0"/>
              </a:spcAft>
              <a:buNone/>
            </a:pPr>
            <a:r>
              <a:rPr lang="en-US" sz="1500" b="1" dirty="0"/>
              <a:t>- Used cartoon-style proportions for expressiveness.</a:t>
            </a:r>
            <a:endParaRPr sz="1500" b="1" dirty="0"/>
          </a:p>
          <a:p>
            <a:pPr marL="0" lvl="0" indent="0" algn="l" rtl="0">
              <a:spcBef>
                <a:spcPts val="0"/>
              </a:spcBef>
              <a:spcAft>
                <a:spcPts val="0"/>
              </a:spcAft>
              <a:buNone/>
            </a:pPr>
            <a:r>
              <a:rPr lang="en-US" b="1" dirty="0">
                <a:solidFill>
                  <a:srgbClr val="FFD966"/>
                </a:solidFill>
                <a:latin typeface="Roboto Mono"/>
                <a:ea typeface="Roboto Mono"/>
                <a:cs typeface="Roboto Mono"/>
                <a:sym typeface="Roboto Mono"/>
              </a:rPr>
              <a:t>Step 2 – Texturing &amp; Coloring</a:t>
            </a:r>
            <a:r>
              <a:rPr lang="en-US" sz="1100" b="1" dirty="0">
                <a:solidFill>
                  <a:srgbClr val="188038"/>
                </a:solidFill>
                <a:latin typeface="Roboto Mono"/>
                <a:ea typeface="Roboto Mono"/>
                <a:cs typeface="Roboto Mono"/>
                <a:sym typeface="Roboto Mono"/>
              </a:rPr>
              <a:t/>
            </a:r>
            <a:br>
              <a:rPr lang="en-US" sz="1100" b="1" dirty="0">
                <a:solidFill>
                  <a:srgbClr val="188038"/>
                </a:solidFill>
                <a:latin typeface="Roboto Mono"/>
                <a:ea typeface="Roboto Mono"/>
                <a:cs typeface="Roboto Mono"/>
                <a:sym typeface="Roboto Mono"/>
              </a:rPr>
            </a:br>
            <a:endParaRPr sz="1100" b="1" dirty="0">
              <a:solidFill>
                <a:srgbClr val="188038"/>
              </a:solidFill>
              <a:latin typeface="Roboto Mono"/>
              <a:ea typeface="Roboto Mono"/>
              <a:cs typeface="Roboto Mono"/>
              <a:sym typeface="Roboto Mono"/>
            </a:endParaRPr>
          </a:p>
          <a:p>
            <a:pPr marL="0" lvl="0" indent="0" algn="l" rtl="0">
              <a:spcBef>
                <a:spcPts val="0"/>
              </a:spcBef>
              <a:spcAft>
                <a:spcPts val="0"/>
              </a:spcAft>
              <a:buNone/>
            </a:pPr>
            <a:r>
              <a:rPr lang="en-US" b="1" dirty="0"/>
              <a:t>- Applied colors and materials using Blender </a:t>
            </a:r>
            <a:r>
              <a:rPr lang="en-US" b="1" dirty="0" err="1"/>
              <a:t>Shader</a:t>
            </a:r>
            <a:r>
              <a:rPr lang="en-US" b="1" dirty="0"/>
              <a:t> Editor.</a:t>
            </a:r>
            <a:endParaRPr b="1" dirty="0"/>
          </a:p>
          <a:p>
            <a:pPr marL="0" lvl="0" indent="0" algn="l" rtl="0">
              <a:spcBef>
                <a:spcPts val="0"/>
              </a:spcBef>
              <a:spcAft>
                <a:spcPts val="0"/>
              </a:spcAft>
              <a:buNone/>
            </a:pPr>
            <a:r>
              <a:rPr lang="en-US" b="1" dirty="0"/>
              <a:t>- Designed outfit, skin tone, and visual consistency.</a:t>
            </a:r>
            <a:endParaRPr b="1" dirty="0"/>
          </a:p>
          <a:p>
            <a:pPr marL="0" lvl="0" indent="0" algn="l" rtl="0">
              <a:spcBef>
                <a:spcPts val="0"/>
              </a:spcBef>
              <a:spcAft>
                <a:spcPts val="0"/>
              </a:spcAft>
              <a:buNone/>
            </a:pPr>
            <a:r>
              <a:rPr lang="en-US" b="1" dirty="0"/>
              <a:t>- Focused on clarity and readability.</a:t>
            </a:r>
            <a:endParaRPr b="1"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216" name="Google Shape;216;p24"/>
          <p:cNvSpPr txBox="1">
            <a:spLocks noGrp="1"/>
          </p:cNvSpPr>
          <p:nvPr>
            <p:ph type="body" idx="2"/>
          </p:nvPr>
        </p:nvSpPr>
        <p:spPr>
          <a:xfrm>
            <a:off x="3963250" y="1084000"/>
            <a:ext cx="5307000" cy="5262979"/>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1600" b="1" dirty="0">
                <a:solidFill>
                  <a:srgbClr val="FFD966"/>
                </a:solidFill>
                <a:latin typeface="Roboto Mono"/>
                <a:ea typeface="Roboto Mono"/>
                <a:cs typeface="Roboto Mono"/>
                <a:sym typeface="Roboto Mono"/>
              </a:rPr>
              <a:t>Step 3 – Rigging the Avatar</a:t>
            </a:r>
            <a:r>
              <a:rPr lang="en-US" sz="1100" b="1" dirty="0">
                <a:solidFill>
                  <a:srgbClr val="FFD966"/>
                </a:solidFill>
                <a:latin typeface="Roboto Mono"/>
                <a:ea typeface="Roboto Mono"/>
                <a:cs typeface="Roboto Mono"/>
                <a:sym typeface="Roboto Mono"/>
              </a:rPr>
              <a:t/>
            </a:r>
            <a:br>
              <a:rPr lang="en-US" sz="1100" b="1" dirty="0">
                <a:solidFill>
                  <a:srgbClr val="FFD966"/>
                </a:solidFill>
                <a:latin typeface="Roboto Mono"/>
                <a:ea typeface="Roboto Mono"/>
                <a:cs typeface="Roboto Mono"/>
                <a:sym typeface="Roboto Mono"/>
              </a:rPr>
            </a:br>
            <a:endParaRPr sz="1200" b="1" dirty="0">
              <a:solidFill>
                <a:srgbClr val="FFD966"/>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sz="1600" b="1" dirty="0"/>
              <a:t>- Added full-body skeleton (Armature).</a:t>
            </a:r>
            <a:endParaRPr sz="1600" b="1" dirty="0"/>
          </a:p>
          <a:p>
            <a:pPr marL="0" lvl="0" indent="0" algn="l" rtl="0">
              <a:spcBef>
                <a:spcPts val="0"/>
              </a:spcBef>
              <a:spcAft>
                <a:spcPts val="0"/>
              </a:spcAft>
              <a:buClr>
                <a:schemeClr val="dk1"/>
              </a:buClr>
              <a:buSzPts val="1100"/>
              <a:buFont typeface="Arial"/>
              <a:buNone/>
            </a:pPr>
            <a:r>
              <a:rPr lang="en-US" sz="1600" b="1" dirty="0"/>
              <a:t>- Used </a:t>
            </a:r>
            <a:r>
              <a:rPr lang="en-US" sz="1600" b="1" dirty="0" err="1"/>
              <a:t>Rigify</a:t>
            </a:r>
            <a:r>
              <a:rPr lang="en-US" sz="1600" b="1" dirty="0"/>
              <a:t> for auto rigging with manual finger tweaks.</a:t>
            </a:r>
            <a:endParaRPr sz="1600" b="1" dirty="0"/>
          </a:p>
          <a:p>
            <a:pPr marL="0" lvl="0" indent="0" algn="l" rtl="0">
              <a:spcBef>
                <a:spcPts val="0"/>
              </a:spcBef>
              <a:spcAft>
                <a:spcPts val="0"/>
              </a:spcAft>
              <a:buClr>
                <a:schemeClr val="dk1"/>
              </a:buClr>
              <a:buSzPts val="1100"/>
              <a:buFont typeface="Arial"/>
              <a:buNone/>
            </a:pPr>
            <a:r>
              <a:rPr lang="en-US" sz="1600" b="1" dirty="0"/>
              <a:t>- Enabled smooth control over hand movements.</a:t>
            </a:r>
            <a:endParaRPr sz="1600" b="1" dirty="0"/>
          </a:p>
          <a:p>
            <a:pPr marL="0" lvl="0" indent="0" algn="l" rtl="0">
              <a:spcBef>
                <a:spcPts val="0"/>
              </a:spcBef>
              <a:spcAft>
                <a:spcPts val="0"/>
              </a:spcAft>
              <a:buNone/>
            </a:pPr>
            <a:r>
              <a:rPr lang="en-US" sz="1600" b="1" dirty="0">
                <a:solidFill>
                  <a:srgbClr val="FFD966"/>
                </a:solidFill>
                <a:latin typeface="Roboto Mono"/>
                <a:ea typeface="Roboto Mono"/>
                <a:cs typeface="Roboto Mono"/>
                <a:sym typeface="Roboto Mono"/>
              </a:rPr>
              <a:t>Step 4 – Animation of Hand Signs</a:t>
            </a:r>
            <a:r>
              <a:rPr lang="en-US" sz="1600" b="1" dirty="0">
                <a:solidFill>
                  <a:srgbClr val="FFFF00"/>
                </a:solidFill>
                <a:latin typeface="Roboto Mono"/>
                <a:ea typeface="Roboto Mono"/>
                <a:cs typeface="Roboto Mono"/>
                <a:sym typeface="Roboto Mono"/>
              </a:rPr>
              <a:t/>
            </a:r>
            <a:br>
              <a:rPr lang="en-US" sz="1600" b="1" dirty="0">
                <a:solidFill>
                  <a:srgbClr val="FFFF00"/>
                </a:solidFill>
                <a:latin typeface="Roboto Mono"/>
                <a:ea typeface="Roboto Mono"/>
                <a:cs typeface="Roboto Mono"/>
                <a:sym typeface="Roboto Mono"/>
              </a:rPr>
            </a:br>
            <a:endParaRPr sz="1600" b="1" dirty="0">
              <a:solidFill>
                <a:srgbClr val="FFFF00"/>
              </a:solidFill>
              <a:latin typeface="Roboto Mono"/>
              <a:ea typeface="Roboto Mono"/>
              <a:cs typeface="Roboto Mono"/>
              <a:sym typeface="Roboto Mono"/>
            </a:endParaRPr>
          </a:p>
          <a:p>
            <a:pPr marL="0" lvl="0" indent="0" algn="l" rtl="0">
              <a:spcBef>
                <a:spcPts val="0"/>
              </a:spcBef>
              <a:spcAft>
                <a:spcPts val="0"/>
              </a:spcAft>
              <a:buNone/>
            </a:pPr>
            <a:r>
              <a:rPr lang="en-US" sz="1500" b="1" dirty="0"/>
              <a:t>- Created </a:t>
            </a:r>
            <a:r>
              <a:rPr lang="en-US" sz="1500" b="1" dirty="0" err="1"/>
              <a:t>K</a:t>
            </a:r>
            <a:r>
              <a:rPr lang="en-US" sz="1500" b="1" dirty="0" err="1" smtClean="0"/>
              <a:t>eyframe</a:t>
            </a:r>
            <a:r>
              <a:rPr lang="en-US" sz="1500" b="1" dirty="0" smtClean="0"/>
              <a:t> </a:t>
            </a:r>
            <a:r>
              <a:rPr lang="en-US" sz="1500" b="1" dirty="0"/>
              <a:t>animations for Arabic letters.</a:t>
            </a:r>
            <a:endParaRPr sz="1500" b="1" dirty="0"/>
          </a:p>
          <a:p>
            <a:pPr marL="0" lvl="0" indent="0" algn="l" rtl="0">
              <a:spcBef>
                <a:spcPts val="0"/>
              </a:spcBef>
              <a:spcAft>
                <a:spcPts val="0"/>
              </a:spcAft>
              <a:buNone/>
            </a:pPr>
            <a:r>
              <a:rPr lang="en-US" sz="1500" b="1" dirty="0"/>
              <a:t>- Used Timeline and Dope Sheet in Blender.</a:t>
            </a:r>
            <a:endParaRPr sz="1500" b="1" dirty="0"/>
          </a:p>
          <a:p>
            <a:pPr marL="0" lvl="0" indent="0" algn="l" rtl="0">
              <a:spcBef>
                <a:spcPts val="0"/>
              </a:spcBef>
              <a:spcAft>
                <a:spcPts val="0"/>
              </a:spcAft>
              <a:buNone/>
            </a:pPr>
            <a:r>
              <a:rPr lang="en-US" sz="1500" b="1" dirty="0"/>
              <a:t>- Exported each animation separately.</a:t>
            </a:r>
            <a:endParaRPr sz="1500" b="1" dirty="0"/>
          </a:p>
          <a:p>
            <a:pPr marL="0" lvl="0" indent="0" algn="l" rtl="0">
              <a:spcBef>
                <a:spcPts val="0"/>
              </a:spcBef>
              <a:spcAft>
                <a:spcPts val="0"/>
              </a:spcAft>
              <a:buNone/>
            </a:pPr>
            <a:r>
              <a:rPr lang="en-US" sz="1600" b="1" dirty="0">
                <a:solidFill>
                  <a:srgbClr val="FFD966"/>
                </a:solidFill>
                <a:latin typeface="Roboto Mono"/>
                <a:ea typeface="Roboto Mono"/>
                <a:cs typeface="Roboto Mono"/>
                <a:sym typeface="Roboto Mono"/>
              </a:rPr>
              <a:t>Step 5 – Export &amp; App Integration</a:t>
            </a:r>
            <a:br>
              <a:rPr lang="en-US" sz="1600" b="1" dirty="0">
                <a:solidFill>
                  <a:srgbClr val="FFD966"/>
                </a:solidFill>
                <a:latin typeface="Roboto Mono"/>
                <a:ea typeface="Roboto Mono"/>
                <a:cs typeface="Roboto Mono"/>
                <a:sym typeface="Roboto Mono"/>
              </a:rPr>
            </a:br>
            <a:endParaRPr sz="1600" b="1" dirty="0">
              <a:solidFill>
                <a:srgbClr val="FFD966"/>
              </a:solidFill>
              <a:latin typeface="Roboto Mono"/>
              <a:ea typeface="Roboto Mono"/>
              <a:cs typeface="Roboto Mono"/>
              <a:sym typeface="Roboto Mono"/>
            </a:endParaRPr>
          </a:p>
          <a:p>
            <a:pPr marL="0" lvl="0" indent="0" algn="l" rtl="0">
              <a:spcBef>
                <a:spcPts val="0"/>
              </a:spcBef>
              <a:spcAft>
                <a:spcPts val="0"/>
              </a:spcAft>
              <a:buNone/>
            </a:pPr>
            <a:r>
              <a:rPr lang="en-US" sz="1700" b="1" dirty="0"/>
              <a:t>- Exported avatar and animations as FBX/GLTF.</a:t>
            </a:r>
            <a:endParaRPr sz="1700" b="1" dirty="0"/>
          </a:p>
          <a:p>
            <a:pPr marL="0" lvl="0" indent="0" algn="l" rtl="0">
              <a:spcBef>
                <a:spcPts val="0"/>
              </a:spcBef>
              <a:spcAft>
                <a:spcPts val="0"/>
              </a:spcAft>
              <a:buNone/>
            </a:pPr>
            <a:r>
              <a:rPr lang="en-US" sz="1700" b="1" dirty="0"/>
              <a:t>- Integrated using Unity for real-time rendering.</a:t>
            </a:r>
            <a:endParaRPr sz="1700" b="1" dirty="0"/>
          </a:p>
          <a:p>
            <a:pPr marL="0" lvl="0" indent="0" algn="l" rtl="0">
              <a:spcBef>
                <a:spcPts val="0"/>
              </a:spcBef>
              <a:spcAft>
                <a:spcPts val="0"/>
              </a:spcAft>
              <a:buNone/>
            </a:pPr>
            <a:r>
              <a:rPr lang="en-US" sz="1700" b="1" dirty="0"/>
              <a:t>- Linked Arabic text input to avatar animation.</a:t>
            </a:r>
            <a:endParaRPr sz="1700" b="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289661" y="370078"/>
            <a:ext cx="8562900" cy="21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1400">
                <a:solidFill>
                  <a:schemeClr val="dk1"/>
                </a:solidFill>
                <a:highlight>
                  <a:srgbClr val="FFD966"/>
                </a:highlight>
                <a:latin typeface="Arial"/>
                <a:ea typeface="Arial"/>
                <a:cs typeface="Arial"/>
                <a:sym typeface="Arial"/>
              </a:rPr>
              <a:t>🔹 Why Use a 3D Avatar?</a:t>
            </a:r>
            <a:endParaRPr sz="3300">
              <a:highlight>
                <a:srgbClr val="FFD966"/>
              </a:highlight>
            </a:endParaRPr>
          </a:p>
        </p:txBody>
      </p:sp>
      <p:sp>
        <p:nvSpPr>
          <p:cNvPr id="222" name="Google Shape;222;p25"/>
          <p:cNvSpPr txBox="1">
            <a:spLocks noGrp="1"/>
          </p:cNvSpPr>
          <p:nvPr>
            <p:ph type="body" idx="1"/>
          </p:nvPr>
        </p:nvSpPr>
        <p:spPr>
          <a:xfrm>
            <a:off x="289650" y="1132700"/>
            <a:ext cx="3660300" cy="25245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200" b="1"/>
              <a:t>- Bridges communication between deaf and hearing users.</a:t>
            </a:r>
            <a:endParaRPr sz="2200" b="1"/>
          </a:p>
          <a:p>
            <a:pPr marL="0" lvl="0" indent="0" algn="l" rtl="0">
              <a:spcBef>
                <a:spcPts val="0"/>
              </a:spcBef>
              <a:spcAft>
                <a:spcPts val="0"/>
              </a:spcAft>
              <a:buClr>
                <a:schemeClr val="dk1"/>
              </a:buClr>
              <a:buSzPts val="1100"/>
              <a:buFont typeface="Arial"/>
              <a:buNone/>
            </a:pPr>
            <a:r>
              <a:rPr lang="en-US" sz="2200" b="1"/>
              <a:t>- Visual and interactive.</a:t>
            </a:r>
            <a:endParaRPr sz="2200" b="1"/>
          </a:p>
          <a:p>
            <a:pPr marL="0" lvl="0" indent="0" algn="l" rtl="0">
              <a:spcBef>
                <a:spcPts val="0"/>
              </a:spcBef>
              <a:spcAft>
                <a:spcPts val="0"/>
              </a:spcAft>
              <a:buClr>
                <a:schemeClr val="dk1"/>
              </a:buClr>
              <a:buSzPts val="1100"/>
              <a:buFont typeface="Arial"/>
              <a:buNone/>
            </a:pPr>
            <a:r>
              <a:rPr lang="en-US" sz="2200" b="1"/>
              <a:t>- Suitable for children and learning environments.</a:t>
            </a:r>
            <a:endParaRPr sz="2200" b="1"/>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223" name="Google Shape;223;p25" title="Firefly_1. 3D Modeling (Blender) 2. Texturing &amp; Coloring 3. Rigging (Armature &amp; Bones) 4. Ani 941928.jpg"/>
          <p:cNvPicPr preferRelativeResize="0"/>
          <p:nvPr/>
        </p:nvPicPr>
        <p:blipFill>
          <a:blip r:embed="rId3">
            <a:alphaModFix/>
          </a:blip>
          <a:stretch>
            <a:fillRect/>
          </a:stretch>
        </p:blipFill>
        <p:spPr>
          <a:xfrm>
            <a:off x="4102350" y="737878"/>
            <a:ext cx="4889247" cy="3803013"/>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9"/>
          <p:cNvSpPr txBox="1"/>
          <p:nvPr/>
        </p:nvSpPr>
        <p:spPr>
          <a:xfrm>
            <a:off x="574040" y="1875535"/>
            <a:ext cx="2115820" cy="1305560"/>
          </a:xfrm>
          <a:prstGeom prst="rect">
            <a:avLst/>
          </a:prstGeom>
          <a:noFill/>
          <a:ln>
            <a:noFill/>
          </a:ln>
        </p:spPr>
        <p:txBody>
          <a:bodyPr spcFirstLastPara="1" wrap="square" lIns="0" tIns="12050" rIns="0" bIns="0" anchor="t" anchorCtr="0">
            <a:spAutoFit/>
          </a:bodyPr>
          <a:lstStyle/>
          <a:p>
            <a:pPr marL="12700" marR="5080" lvl="0" indent="0" algn="l" rtl="0">
              <a:lnSpc>
                <a:spcPct val="100000"/>
              </a:lnSpc>
              <a:spcBef>
                <a:spcPts val="0"/>
              </a:spcBef>
              <a:spcAft>
                <a:spcPts val="0"/>
              </a:spcAft>
              <a:buNone/>
            </a:pPr>
            <a:r>
              <a:rPr lang="en-US" sz="2800" b="1">
                <a:solidFill>
                  <a:srgbClr val="F3F3F3"/>
                </a:solidFill>
                <a:latin typeface="Calibri"/>
                <a:ea typeface="Calibri"/>
                <a:cs typeface="Calibri"/>
                <a:sym typeface="Calibri"/>
              </a:rPr>
              <a:t>INTRODUCTION &amp; PROBLEM STATEMENT</a:t>
            </a:r>
            <a:endParaRPr sz="2800">
              <a:latin typeface="Calibri"/>
              <a:ea typeface="Calibri"/>
              <a:cs typeface="Calibri"/>
              <a:sym typeface="Calibri"/>
            </a:endParaRPr>
          </a:p>
        </p:txBody>
      </p:sp>
      <p:sp>
        <p:nvSpPr>
          <p:cNvPr id="87" name="Google Shape;87;p9"/>
          <p:cNvSpPr txBox="1"/>
          <p:nvPr/>
        </p:nvSpPr>
        <p:spPr>
          <a:xfrm>
            <a:off x="3200400" y="361950"/>
            <a:ext cx="5715000" cy="4457631"/>
          </a:xfrm>
          <a:prstGeom prst="rect">
            <a:avLst/>
          </a:prstGeom>
          <a:noFill/>
          <a:ln>
            <a:noFill/>
          </a:ln>
        </p:spPr>
        <p:txBody>
          <a:bodyPr spcFirstLastPara="1" wrap="square" lIns="0" tIns="12700" rIns="0" bIns="0" anchor="t" anchorCtr="0">
            <a:spAutoFit/>
          </a:bodyPr>
          <a:lstStyle/>
          <a:p>
            <a:pPr marL="299085" marR="5080" lvl="0" indent="-287019" algn="l" rtl="0">
              <a:lnSpc>
                <a:spcPct val="100000"/>
              </a:lnSpc>
              <a:spcBef>
                <a:spcPts val="0"/>
              </a:spcBef>
              <a:spcAft>
                <a:spcPts val="0"/>
              </a:spcAft>
              <a:buClr>
                <a:srgbClr val="F3F3F3"/>
              </a:buClr>
              <a:buSzPts val="2800"/>
              <a:buFont typeface="Arial"/>
              <a:buChar char="•"/>
            </a:pPr>
            <a:r>
              <a:rPr lang="en-US" sz="1800" b="1" dirty="0">
                <a:solidFill>
                  <a:srgbClr val="F3F3F3"/>
                </a:solidFill>
                <a:latin typeface="Trebuchet MS"/>
                <a:ea typeface="Trebuchet MS"/>
                <a:cs typeface="Trebuchet MS"/>
                <a:sym typeface="Trebuchet MS"/>
              </a:rPr>
              <a:t>It is a communication tool helping to bridge the gap between people with hearing impairments and general public.</a:t>
            </a:r>
            <a:endParaRPr sz="1800" b="1" dirty="0">
              <a:solidFill>
                <a:srgbClr val="F3F3F3"/>
              </a:solidFill>
              <a:latin typeface="Trebuchet MS"/>
              <a:ea typeface="Trebuchet MS"/>
              <a:cs typeface="Trebuchet MS"/>
              <a:sym typeface="Trebuchet MS"/>
            </a:endParaRPr>
          </a:p>
          <a:p>
            <a:pPr marL="299085" marR="5080" lvl="0" indent="-109220" algn="l" rtl="0">
              <a:lnSpc>
                <a:spcPct val="100000"/>
              </a:lnSpc>
              <a:spcBef>
                <a:spcPts val="100"/>
              </a:spcBef>
              <a:spcAft>
                <a:spcPts val="0"/>
              </a:spcAft>
              <a:buSzPts val="2800"/>
              <a:buFont typeface="Arial"/>
              <a:buNone/>
            </a:pPr>
            <a:endParaRPr sz="1800" dirty="0">
              <a:latin typeface="Trebuchet MS"/>
              <a:ea typeface="Trebuchet MS"/>
              <a:cs typeface="Trebuchet MS"/>
              <a:sym typeface="Trebuchet MS"/>
            </a:endParaRPr>
          </a:p>
          <a:p>
            <a:pPr marL="299085" marR="167005" lvl="0" indent="-287019" algn="l" rtl="0">
              <a:lnSpc>
                <a:spcPct val="100000"/>
              </a:lnSpc>
              <a:spcBef>
                <a:spcPts val="0"/>
              </a:spcBef>
              <a:spcAft>
                <a:spcPts val="0"/>
              </a:spcAft>
              <a:buClr>
                <a:schemeClr val="lt1"/>
              </a:buClr>
              <a:buSzPts val="2800"/>
              <a:buFont typeface="Arial"/>
              <a:buChar char="•"/>
            </a:pPr>
            <a:r>
              <a:rPr lang="en-US" sz="1800" b="1" dirty="0">
                <a:solidFill>
                  <a:schemeClr val="lt1"/>
                </a:solidFill>
              </a:rPr>
              <a:t>Deaf and hard-of-hearing individuals use SL to interact with others through a vocabulary of signs and gestures In the past, people with disabilities did not receive global attention. However, today’s technologies offer tools designed to enhance the quality of life for individuals with disabilities</a:t>
            </a:r>
            <a:r>
              <a:rPr lang="en-US" sz="1800" b="1" dirty="0">
                <a:solidFill>
                  <a:srgbClr val="F3F3F3"/>
                </a:solidFill>
                <a:latin typeface="Trebuchet MS"/>
                <a:ea typeface="Trebuchet MS"/>
                <a:cs typeface="Trebuchet MS"/>
                <a:sym typeface="Trebuchet MS"/>
              </a:rPr>
              <a:t>.</a:t>
            </a:r>
            <a:endParaRPr sz="1800" b="1" dirty="0">
              <a:solidFill>
                <a:srgbClr val="F3F3F3"/>
              </a:solidFill>
              <a:latin typeface="Trebuchet MS"/>
              <a:ea typeface="Trebuchet MS"/>
              <a:cs typeface="Trebuchet MS"/>
              <a:sym typeface="Trebuchet MS"/>
            </a:endParaRPr>
          </a:p>
          <a:p>
            <a:pPr marL="299085" marR="167005" lvl="0" indent="-109220" algn="l" rtl="0">
              <a:lnSpc>
                <a:spcPct val="100000"/>
              </a:lnSpc>
              <a:spcBef>
                <a:spcPts val="0"/>
              </a:spcBef>
              <a:spcAft>
                <a:spcPts val="0"/>
              </a:spcAft>
              <a:buSzPts val="2800"/>
              <a:buFont typeface="Arial"/>
              <a:buNone/>
            </a:pPr>
            <a:endParaRPr sz="1800" b="1" dirty="0">
              <a:latin typeface="Trebuchet MS"/>
              <a:ea typeface="Trebuchet MS"/>
              <a:cs typeface="Trebuchet MS"/>
              <a:sym typeface="Trebuchet MS"/>
            </a:endParaRPr>
          </a:p>
          <a:p>
            <a:pPr marL="299085" marR="86995" lvl="0" indent="-287019" algn="l" rtl="0">
              <a:lnSpc>
                <a:spcPct val="100000"/>
              </a:lnSpc>
              <a:spcBef>
                <a:spcPts val="0"/>
              </a:spcBef>
              <a:spcAft>
                <a:spcPts val="0"/>
              </a:spcAft>
              <a:buClr>
                <a:schemeClr val="lt1"/>
              </a:buClr>
              <a:buSzPts val="2800"/>
              <a:buFont typeface="Arial"/>
              <a:buChar char="•"/>
            </a:pPr>
            <a:r>
              <a:rPr lang="en-US" sz="1800" b="1" dirty="0">
                <a:solidFill>
                  <a:schemeClr val="lt1"/>
                </a:solidFill>
              </a:rPr>
              <a:t>As it depends on the language of the hands with specific movements, The approach is based on the use of SLR images, movements, and marks in the cameras’ vision</a:t>
            </a:r>
            <a:r>
              <a:rPr lang="en-US" sz="1800" dirty="0">
                <a:solidFill>
                  <a:srgbClr val="F3F3F3"/>
                </a:solidFill>
                <a:latin typeface="Trebuchet MS"/>
                <a:ea typeface="Trebuchet MS"/>
                <a:cs typeface="Trebuchet MS"/>
                <a:sym typeface="Trebuchet MS"/>
              </a:rPr>
              <a:t>.</a:t>
            </a:r>
            <a:endParaRPr sz="1800" dirty="0">
              <a:latin typeface="Trebuchet MS"/>
              <a:ea typeface="Trebuchet MS"/>
              <a:cs typeface="Trebuchet MS"/>
              <a:sym typeface="Trebuchet MS"/>
            </a:endParaRPr>
          </a:p>
        </p:txBody>
      </p:sp>
      <p:sp>
        <p:nvSpPr>
          <p:cNvPr id="88" name="Google Shape;88;p9"/>
          <p:cNvSpPr/>
          <p:nvPr/>
        </p:nvSpPr>
        <p:spPr>
          <a:xfrm>
            <a:off x="2839973" y="1808226"/>
            <a:ext cx="76200" cy="1529080"/>
          </a:xfrm>
          <a:custGeom>
            <a:avLst/>
            <a:gdLst/>
            <a:ahLst/>
            <a:cxnLst/>
            <a:rect l="l" t="t" r="r" b="b"/>
            <a:pathLst>
              <a:path w="76200" h="1529079" extrusionOk="0">
                <a:moveTo>
                  <a:pt x="28193" y="1454492"/>
                </a:moveTo>
                <a:lnTo>
                  <a:pt x="23252" y="1455487"/>
                </a:lnTo>
                <a:lnTo>
                  <a:pt x="11144" y="1463643"/>
                </a:lnTo>
                <a:lnTo>
                  <a:pt x="2988" y="1475751"/>
                </a:lnTo>
                <a:lnTo>
                  <a:pt x="0" y="1490599"/>
                </a:lnTo>
                <a:lnTo>
                  <a:pt x="2988" y="1505392"/>
                </a:lnTo>
                <a:lnTo>
                  <a:pt x="11144" y="1517507"/>
                </a:lnTo>
                <a:lnTo>
                  <a:pt x="23252" y="1525692"/>
                </a:lnTo>
                <a:lnTo>
                  <a:pt x="38100" y="1528699"/>
                </a:lnTo>
                <a:lnTo>
                  <a:pt x="52947" y="1525692"/>
                </a:lnTo>
                <a:lnTo>
                  <a:pt x="65055" y="1517507"/>
                </a:lnTo>
                <a:lnTo>
                  <a:pt x="73211" y="1505392"/>
                </a:lnTo>
                <a:lnTo>
                  <a:pt x="76200" y="1490599"/>
                </a:lnTo>
                <a:lnTo>
                  <a:pt x="28193" y="1490599"/>
                </a:lnTo>
                <a:lnTo>
                  <a:pt x="28193" y="1454492"/>
                </a:lnTo>
                <a:close/>
              </a:path>
              <a:path w="76200" h="1529079" extrusionOk="0">
                <a:moveTo>
                  <a:pt x="38100" y="1452499"/>
                </a:moveTo>
                <a:lnTo>
                  <a:pt x="28193" y="1454492"/>
                </a:lnTo>
                <a:lnTo>
                  <a:pt x="28193" y="1490599"/>
                </a:lnTo>
                <a:lnTo>
                  <a:pt x="48006" y="1490599"/>
                </a:lnTo>
                <a:lnTo>
                  <a:pt x="48006" y="1454492"/>
                </a:lnTo>
                <a:lnTo>
                  <a:pt x="38100" y="1452499"/>
                </a:lnTo>
                <a:close/>
              </a:path>
              <a:path w="76200" h="1529079" extrusionOk="0">
                <a:moveTo>
                  <a:pt x="48006" y="1454492"/>
                </a:moveTo>
                <a:lnTo>
                  <a:pt x="48006" y="1490599"/>
                </a:lnTo>
                <a:lnTo>
                  <a:pt x="76200" y="1490599"/>
                </a:lnTo>
                <a:lnTo>
                  <a:pt x="73211" y="1475751"/>
                </a:lnTo>
                <a:lnTo>
                  <a:pt x="65055" y="1463643"/>
                </a:lnTo>
                <a:lnTo>
                  <a:pt x="52947" y="1455487"/>
                </a:lnTo>
                <a:lnTo>
                  <a:pt x="48006" y="1454492"/>
                </a:lnTo>
                <a:close/>
              </a:path>
              <a:path w="76200" h="1529079" extrusionOk="0">
                <a:moveTo>
                  <a:pt x="28193" y="74206"/>
                </a:moveTo>
                <a:lnTo>
                  <a:pt x="28193" y="1454492"/>
                </a:lnTo>
                <a:lnTo>
                  <a:pt x="38100" y="1452499"/>
                </a:lnTo>
                <a:lnTo>
                  <a:pt x="48006" y="1452499"/>
                </a:lnTo>
                <a:lnTo>
                  <a:pt x="48006" y="76200"/>
                </a:lnTo>
                <a:lnTo>
                  <a:pt x="38100" y="76200"/>
                </a:lnTo>
                <a:lnTo>
                  <a:pt x="28193" y="74206"/>
                </a:lnTo>
                <a:close/>
              </a:path>
              <a:path w="76200" h="1529079" extrusionOk="0">
                <a:moveTo>
                  <a:pt x="48006" y="1452499"/>
                </a:moveTo>
                <a:lnTo>
                  <a:pt x="38100" y="1452499"/>
                </a:lnTo>
                <a:lnTo>
                  <a:pt x="48006" y="1454492"/>
                </a:lnTo>
                <a:lnTo>
                  <a:pt x="48006" y="1452499"/>
                </a:lnTo>
                <a:close/>
              </a:path>
              <a:path w="76200" h="1529079" extrusionOk="0">
                <a:moveTo>
                  <a:pt x="48006" y="38100"/>
                </a:moveTo>
                <a:lnTo>
                  <a:pt x="28193" y="38100"/>
                </a:lnTo>
                <a:lnTo>
                  <a:pt x="28193" y="74206"/>
                </a:lnTo>
                <a:lnTo>
                  <a:pt x="38100" y="76200"/>
                </a:lnTo>
                <a:lnTo>
                  <a:pt x="48006" y="74206"/>
                </a:lnTo>
                <a:lnTo>
                  <a:pt x="48006" y="38100"/>
                </a:lnTo>
                <a:close/>
              </a:path>
              <a:path w="76200" h="1529079" extrusionOk="0">
                <a:moveTo>
                  <a:pt x="48006" y="74206"/>
                </a:moveTo>
                <a:lnTo>
                  <a:pt x="38100" y="76200"/>
                </a:lnTo>
                <a:lnTo>
                  <a:pt x="48006" y="76200"/>
                </a:lnTo>
                <a:lnTo>
                  <a:pt x="48006" y="74206"/>
                </a:lnTo>
                <a:close/>
              </a:path>
              <a:path w="76200" h="152907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152907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a:spLocks noGrp="1"/>
          </p:cNvSpPr>
          <p:nvPr>
            <p:ph type="title"/>
          </p:nvPr>
        </p:nvSpPr>
        <p:spPr>
          <a:xfrm>
            <a:off x="289650" y="370075"/>
            <a:ext cx="8779200" cy="1050000"/>
          </a:xfrm>
          <a:prstGeom prst="rect">
            <a:avLst/>
          </a:prstGeom>
          <a:noFill/>
          <a:ln>
            <a:noFill/>
          </a:ln>
        </p:spPr>
        <p:txBody>
          <a:bodyPr spcFirstLastPara="1" wrap="square" lIns="0" tIns="186125" rIns="0" bIns="0" anchor="t" anchorCtr="0">
            <a:spAutoFit/>
          </a:bodyPr>
          <a:lstStyle/>
          <a:p>
            <a:pPr marL="514350" lvl="0" indent="0" algn="l" rtl="0">
              <a:lnSpc>
                <a:spcPct val="100000"/>
              </a:lnSpc>
              <a:spcBef>
                <a:spcPts val="0"/>
              </a:spcBef>
              <a:spcAft>
                <a:spcPts val="0"/>
              </a:spcAft>
              <a:buNone/>
            </a:pPr>
            <a:r>
              <a:rPr lang="en-US" sz="2800" dirty="0"/>
              <a:t>EXPERIMENT &amp; RESULTS: Visualizations for </a:t>
            </a:r>
            <a:r>
              <a:rPr lang="en-US" sz="2800" u="sng" dirty="0">
                <a:solidFill>
                  <a:srgbClr val="FFFF00"/>
                </a:solidFill>
              </a:rPr>
              <a:t>VGG16 Architecture</a:t>
            </a:r>
            <a:r>
              <a:rPr lang="en-US" sz="2800" dirty="0"/>
              <a:t> contd.</a:t>
            </a:r>
            <a:endParaRPr sz="2800" dirty="0"/>
          </a:p>
        </p:txBody>
      </p:sp>
      <p:sp>
        <p:nvSpPr>
          <p:cNvPr id="317" name="Google Shape;317;p34"/>
          <p:cNvSpPr/>
          <p:nvPr/>
        </p:nvSpPr>
        <p:spPr>
          <a:xfrm>
            <a:off x="2362200" y="1962150"/>
            <a:ext cx="76200" cy="485139"/>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6" y="446658"/>
                </a:lnTo>
                <a:lnTo>
                  <a:pt x="48006" y="410564"/>
                </a:lnTo>
                <a:lnTo>
                  <a:pt x="38100" y="408558"/>
                </a:lnTo>
                <a:close/>
              </a:path>
              <a:path w="76200" h="485139" extrusionOk="0">
                <a:moveTo>
                  <a:pt x="48006" y="410564"/>
                </a:moveTo>
                <a:lnTo>
                  <a:pt x="48006" y="446658"/>
                </a:lnTo>
                <a:lnTo>
                  <a:pt x="76200" y="446658"/>
                </a:lnTo>
                <a:lnTo>
                  <a:pt x="73211" y="431865"/>
                </a:lnTo>
                <a:lnTo>
                  <a:pt x="65055" y="419750"/>
                </a:lnTo>
                <a:lnTo>
                  <a:pt x="52947" y="411565"/>
                </a:lnTo>
                <a:lnTo>
                  <a:pt x="48006" y="410564"/>
                </a:lnTo>
                <a:close/>
              </a:path>
              <a:path w="76200" h="485139" extrusionOk="0">
                <a:moveTo>
                  <a:pt x="28193" y="74206"/>
                </a:moveTo>
                <a:lnTo>
                  <a:pt x="28193" y="410564"/>
                </a:lnTo>
                <a:lnTo>
                  <a:pt x="38100" y="408558"/>
                </a:lnTo>
                <a:lnTo>
                  <a:pt x="48006" y="408558"/>
                </a:lnTo>
                <a:lnTo>
                  <a:pt x="48006" y="76200"/>
                </a:lnTo>
                <a:lnTo>
                  <a:pt x="38100" y="76200"/>
                </a:lnTo>
                <a:lnTo>
                  <a:pt x="28193" y="74206"/>
                </a:lnTo>
                <a:close/>
              </a:path>
              <a:path w="76200" h="485139" extrusionOk="0">
                <a:moveTo>
                  <a:pt x="48006" y="408558"/>
                </a:moveTo>
                <a:lnTo>
                  <a:pt x="38100" y="408558"/>
                </a:lnTo>
                <a:lnTo>
                  <a:pt x="48006" y="410564"/>
                </a:lnTo>
                <a:lnTo>
                  <a:pt x="48006" y="408558"/>
                </a:lnTo>
                <a:close/>
              </a:path>
              <a:path w="76200" h="485139" extrusionOk="0">
                <a:moveTo>
                  <a:pt x="48006" y="38100"/>
                </a:moveTo>
                <a:lnTo>
                  <a:pt x="28193" y="38100"/>
                </a:lnTo>
                <a:lnTo>
                  <a:pt x="28193" y="74206"/>
                </a:lnTo>
                <a:lnTo>
                  <a:pt x="38100" y="76200"/>
                </a:lnTo>
                <a:lnTo>
                  <a:pt x="48006" y="74206"/>
                </a:lnTo>
                <a:lnTo>
                  <a:pt x="48006" y="38100"/>
                </a:lnTo>
                <a:close/>
              </a:path>
              <a:path w="76200" h="485139" extrusionOk="0">
                <a:moveTo>
                  <a:pt x="48006" y="74206"/>
                </a:moveTo>
                <a:lnTo>
                  <a:pt x="38100" y="76200"/>
                </a:lnTo>
                <a:lnTo>
                  <a:pt x="48006" y="76200"/>
                </a:lnTo>
                <a:lnTo>
                  <a:pt x="48006"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318" name="Google Shape;318;p34"/>
          <p:cNvSpPr/>
          <p:nvPr/>
        </p:nvSpPr>
        <p:spPr>
          <a:xfrm>
            <a:off x="6833775" y="1719580"/>
            <a:ext cx="76200" cy="485139"/>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5" y="446658"/>
                </a:lnTo>
                <a:lnTo>
                  <a:pt x="48005" y="410564"/>
                </a:lnTo>
                <a:lnTo>
                  <a:pt x="38100" y="408558"/>
                </a:lnTo>
                <a:close/>
              </a:path>
              <a:path w="76200" h="485139" extrusionOk="0">
                <a:moveTo>
                  <a:pt x="48006" y="410564"/>
                </a:moveTo>
                <a:lnTo>
                  <a:pt x="48005" y="446658"/>
                </a:lnTo>
                <a:lnTo>
                  <a:pt x="76200" y="446658"/>
                </a:lnTo>
                <a:lnTo>
                  <a:pt x="73211" y="431865"/>
                </a:lnTo>
                <a:lnTo>
                  <a:pt x="65055" y="419750"/>
                </a:lnTo>
                <a:lnTo>
                  <a:pt x="52947" y="411565"/>
                </a:lnTo>
                <a:lnTo>
                  <a:pt x="48006" y="410564"/>
                </a:lnTo>
                <a:close/>
              </a:path>
              <a:path w="76200" h="485139" extrusionOk="0">
                <a:moveTo>
                  <a:pt x="28194" y="74206"/>
                </a:moveTo>
                <a:lnTo>
                  <a:pt x="28193" y="410564"/>
                </a:lnTo>
                <a:lnTo>
                  <a:pt x="38100" y="408558"/>
                </a:lnTo>
                <a:lnTo>
                  <a:pt x="48005" y="408558"/>
                </a:lnTo>
                <a:lnTo>
                  <a:pt x="48005" y="76200"/>
                </a:lnTo>
                <a:lnTo>
                  <a:pt x="38100" y="76200"/>
                </a:lnTo>
                <a:lnTo>
                  <a:pt x="28194" y="74206"/>
                </a:lnTo>
                <a:close/>
              </a:path>
              <a:path w="76200" h="485139" extrusionOk="0">
                <a:moveTo>
                  <a:pt x="48005" y="408558"/>
                </a:moveTo>
                <a:lnTo>
                  <a:pt x="38100" y="408558"/>
                </a:lnTo>
                <a:lnTo>
                  <a:pt x="48006" y="410564"/>
                </a:lnTo>
                <a:lnTo>
                  <a:pt x="48005" y="408558"/>
                </a:lnTo>
                <a:close/>
              </a:path>
              <a:path w="76200" h="485139" extrusionOk="0">
                <a:moveTo>
                  <a:pt x="48005" y="38100"/>
                </a:moveTo>
                <a:lnTo>
                  <a:pt x="28193" y="38100"/>
                </a:lnTo>
                <a:lnTo>
                  <a:pt x="28194" y="74206"/>
                </a:lnTo>
                <a:lnTo>
                  <a:pt x="38100" y="76200"/>
                </a:lnTo>
                <a:lnTo>
                  <a:pt x="48005" y="74206"/>
                </a:lnTo>
                <a:lnTo>
                  <a:pt x="48005" y="38100"/>
                </a:lnTo>
                <a:close/>
              </a:path>
              <a:path w="76200" h="485139" extrusionOk="0">
                <a:moveTo>
                  <a:pt x="48005" y="74206"/>
                </a:moveTo>
                <a:lnTo>
                  <a:pt x="38100" y="76200"/>
                </a:lnTo>
                <a:lnTo>
                  <a:pt x="48005" y="76200"/>
                </a:lnTo>
                <a:lnTo>
                  <a:pt x="48005"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4"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5" y="38100"/>
                </a:lnTo>
                <a:lnTo>
                  <a:pt x="48005"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319" name="Google Shape;319;p34"/>
          <p:cNvSpPr/>
          <p:nvPr/>
        </p:nvSpPr>
        <p:spPr>
          <a:xfrm>
            <a:off x="1774675" y="1592850"/>
            <a:ext cx="14439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a:solidFill>
                  <a:schemeClr val="lt1"/>
                </a:solidFill>
              </a:rPr>
              <a:t>Accuracy</a:t>
            </a:r>
            <a:endParaRPr sz="1800">
              <a:solidFill>
                <a:schemeClr val="lt1"/>
              </a:solidFill>
            </a:endParaRPr>
          </a:p>
        </p:txBody>
      </p:sp>
      <p:sp>
        <p:nvSpPr>
          <p:cNvPr id="320" name="Google Shape;320;p34"/>
          <p:cNvSpPr/>
          <p:nvPr/>
        </p:nvSpPr>
        <p:spPr>
          <a:xfrm>
            <a:off x="6434438" y="1420075"/>
            <a:ext cx="1060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lt1"/>
                </a:solidFill>
              </a:rPr>
              <a:t>Loss</a:t>
            </a:r>
            <a:endParaRPr sz="1800" b="1">
              <a:solidFill>
                <a:schemeClr val="lt1"/>
              </a:solidFill>
            </a:endParaRPr>
          </a:p>
          <a:p>
            <a:pPr marL="0" marR="0" lvl="0" indent="0" algn="l" rtl="0">
              <a:spcBef>
                <a:spcPts val="0"/>
              </a:spcBef>
              <a:spcAft>
                <a:spcPts val="0"/>
              </a:spcAft>
              <a:buNone/>
            </a:pPr>
            <a:endParaRPr sz="1800" b="1">
              <a:solidFill>
                <a:schemeClr val="lt1"/>
              </a:solidFill>
            </a:endParaRPr>
          </a:p>
        </p:txBody>
      </p:sp>
      <p:pic>
        <p:nvPicPr>
          <p:cNvPr id="321" name="Google Shape;321;p34"/>
          <p:cNvPicPr preferRelativeResize="0"/>
          <p:nvPr/>
        </p:nvPicPr>
        <p:blipFill>
          <a:blip r:embed="rId3">
            <a:alphaModFix/>
          </a:blip>
          <a:stretch>
            <a:fillRect/>
          </a:stretch>
        </p:blipFill>
        <p:spPr>
          <a:xfrm>
            <a:off x="107276" y="2507226"/>
            <a:ext cx="4258248" cy="2331474"/>
          </a:xfrm>
          <a:prstGeom prst="rect">
            <a:avLst/>
          </a:prstGeom>
          <a:noFill/>
          <a:ln>
            <a:noFill/>
          </a:ln>
          <a:effectLst>
            <a:glow rad="228600">
              <a:schemeClr val="accent5">
                <a:satMod val="175000"/>
                <a:alpha val="40000"/>
              </a:schemeClr>
            </a:glow>
          </a:effectLst>
        </p:spPr>
      </p:pic>
      <p:pic>
        <p:nvPicPr>
          <p:cNvPr id="322" name="Google Shape;322;p34"/>
          <p:cNvPicPr preferRelativeResize="0"/>
          <p:nvPr/>
        </p:nvPicPr>
        <p:blipFill>
          <a:blip r:embed="rId4">
            <a:alphaModFix/>
          </a:blip>
          <a:stretch>
            <a:fillRect/>
          </a:stretch>
        </p:blipFill>
        <p:spPr>
          <a:xfrm>
            <a:off x="4845736" y="2415827"/>
            <a:ext cx="3849515" cy="2283669"/>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title"/>
          </p:nvPr>
        </p:nvSpPr>
        <p:spPr>
          <a:xfrm>
            <a:off x="289650" y="370075"/>
            <a:ext cx="8779200" cy="1050000"/>
          </a:xfrm>
          <a:prstGeom prst="rect">
            <a:avLst/>
          </a:prstGeom>
          <a:noFill/>
          <a:ln>
            <a:noFill/>
          </a:ln>
        </p:spPr>
        <p:txBody>
          <a:bodyPr spcFirstLastPara="1" wrap="square" lIns="0" tIns="186125" rIns="0" bIns="0" anchor="t" anchorCtr="0">
            <a:spAutoFit/>
          </a:bodyPr>
          <a:lstStyle/>
          <a:p>
            <a:pPr marL="514350" lvl="0" indent="0" algn="l" rtl="0">
              <a:lnSpc>
                <a:spcPct val="100000"/>
              </a:lnSpc>
              <a:spcBef>
                <a:spcPts val="0"/>
              </a:spcBef>
              <a:spcAft>
                <a:spcPts val="0"/>
              </a:spcAft>
              <a:buNone/>
            </a:pPr>
            <a:r>
              <a:rPr lang="en-US" sz="2800" dirty="0"/>
              <a:t>EXPERIMENT &amp; RESULTS: Visualizations for </a:t>
            </a:r>
            <a:r>
              <a:rPr lang="en-US" sz="2800" u="sng" dirty="0">
                <a:solidFill>
                  <a:srgbClr val="FFFF00"/>
                </a:solidFill>
              </a:rPr>
              <a:t>YOLOv10 Architecture</a:t>
            </a:r>
            <a:r>
              <a:rPr lang="en-US" sz="2800" dirty="0"/>
              <a:t> contd.</a:t>
            </a:r>
            <a:endParaRPr sz="2800" dirty="0"/>
          </a:p>
        </p:txBody>
      </p:sp>
      <p:sp>
        <p:nvSpPr>
          <p:cNvPr id="328" name="Google Shape;328;p35"/>
          <p:cNvSpPr/>
          <p:nvPr/>
        </p:nvSpPr>
        <p:spPr>
          <a:xfrm>
            <a:off x="1774675" y="1592850"/>
            <a:ext cx="1443900" cy="369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800">
              <a:solidFill>
                <a:schemeClr val="lt1"/>
              </a:solidFill>
            </a:endParaRPr>
          </a:p>
        </p:txBody>
      </p:sp>
      <p:sp>
        <p:nvSpPr>
          <p:cNvPr id="329" name="Google Shape;329;p35"/>
          <p:cNvSpPr/>
          <p:nvPr/>
        </p:nvSpPr>
        <p:spPr>
          <a:xfrm>
            <a:off x="6434438" y="1420075"/>
            <a:ext cx="10608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lt1"/>
              </a:solidFill>
            </a:endParaRPr>
          </a:p>
          <a:p>
            <a:pPr marL="0" marR="0" lvl="0" indent="0" algn="l" rtl="0">
              <a:spcBef>
                <a:spcPts val="0"/>
              </a:spcBef>
              <a:spcAft>
                <a:spcPts val="0"/>
              </a:spcAft>
              <a:buNone/>
            </a:pPr>
            <a:endParaRPr sz="1800" b="1">
              <a:solidFill>
                <a:schemeClr val="lt1"/>
              </a:solidFill>
            </a:endParaRPr>
          </a:p>
        </p:txBody>
      </p:sp>
      <p:pic>
        <p:nvPicPr>
          <p:cNvPr id="330" name="Google Shape;330;p35"/>
          <p:cNvPicPr preferRelativeResize="0"/>
          <p:nvPr/>
        </p:nvPicPr>
        <p:blipFill>
          <a:blip r:embed="rId3">
            <a:alphaModFix/>
          </a:blip>
          <a:stretch>
            <a:fillRect/>
          </a:stretch>
        </p:blipFill>
        <p:spPr>
          <a:xfrm>
            <a:off x="152400" y="2114550"/>
            <a:ext cx="4540935" cy="2714122"/>
          </a:xfrm>
          <a:prstGeom prst="rect">
            <a:avLst/>
          </a:prstGeom>
          <a:noFill/>
          <a:ln>
            <a:noFill/>
          </a:ln>
          <a:effectLst>
            <a:glow rad="228600">
              <a:schemeClr val="accent5">
                <a:satMod val="175000"/>
                <a:alpha val="40000"/>
              </a:schemeClr>
            </a:glow>
          </a:effectLst>
        </p:spPr>
      </p:pic>
      <p:pic>
        <p:nvPicPr>
          <p:cNvPr id="331" name="Google Shape;331;p35"/>
          <p:cNvPicPr preferRelativeResize="0"/>
          <p:nvPr/>
        </p:nvPicPr>
        <p:blipFill>
          <a:blip r:embed="rId4">
            <a:alphaModFix/>
          </a:blip>
          <a:stretch>
            <a:fillRect/>
          </a:stretch>
        </p:blipFill>
        <p:spPr>
          <a:xfrm>
            <a:off x="4891923" y="2135250"/>
            <a:ext cx="4145865" cy="2672715"/>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289661" y="370078"/>
            <a:ext cx="8562975" cy="680846"/>
          </a:xfrm>
          <a:prstGeom prst="rect">
            <a:avLst/>
          </a:prstGeom>
          <a:noFill/>
          <a:ln>
            <a:noFill/>
          </a:ln>
        </p:spPr>
        <p:txBody>
          <a:bodyPr spcFirstLastPara="1" wrap="square" lIns="0" tIns="12700" rIns="0" bIns="0" anchor="t" anchorCtr="0">
            <a:spAutoFit/>
          </a:bodyPr>
          <a:lstStyle/>
          <a:p>
            <a:pPr marL="2509520" lvl="0" indent="0" algn="l" rtl="0">
              <a:lnSpc>
                <a:spcPct val="100000"/>
              </a:lnSpc>
              <a:spcBef>
                <a:spcPts val="0"/>
              </a:spcBef>
              <a:spcAft>
                <a:spcPts val="0"/>
              </a:spcAft>
              <a:buNone/>
            </a:pPr>
            <a:r>
              <a:rPr lang="en-US" sz="3600"/>
              <a:t>SOLUTION PIPELINE</a:t>
            </a:r>
            <a:endParaRPr sz="3600"/>
          </a:p>
        </p:txBody>
      </p:sp>
      <p:grpSp>
        <p:nvGrpSpPr>
          <p:cNvPr id="229" name="Google Shape;229;p26"/>
          <p:cNvGrpSpPr/>
          <p:nvPr/>
        </p:nvGrpSpPr>
        <p:grpSpPr>
          <a:xfrm>
            <a:off x="2017776" y="376427"/>
            <a:ext cx="630936" cy="603504"/>
            <a:chOff x="2017776" y="376427"/>
            <a:chExt cx="630936" cy="603504"/>
          </a:xfrm>
        </p:grpSpPr>
        <p:sp>
          <p:nvSpPr>
            <p:cNvPr id="230" name="Google Shape;230;p26"/>
            <p:cNvSpPr/>
            <p:nvPr/>
          </p:nvSpPr>
          <p:spPr>
            <a:xfrm>
              <a:off x="2109978" y="646937"/>
              <a:ext cx="336550" cy="275590"/>
            </a:xfrm>
            <a:custGeom>
              <a:avLst/>
              <a:gdLst/>
              <a:ahLst/>
              <a:cxnLst/>
              <a:rect l="l" t="t" r="r" b="b"/>
              <a:pathLst>
                <a:path w="336550" h="275590" extrusionOk="0">
                  <a:moveTo>
                    <a:pt x="336550" y="275082"/>
                  </a:moveTo>
                  <a:lnTo>
                    <a:pt x="0" y="0"/>
                  </a:lnTo>
                </a:path>
              </a:pathLst>
            </a:custGeom>
            <a:noFill/>
            <a:ln w="19800" cap="flat" cmpd="sng">
              <a:solidFill>
                <a:srgbClr val="F3F3F3"/>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pic>
          <p:nvPicPr>
            <p:cNvPr id="231" name="Google Shape;231;p26"/>
            <p:cNvPicPr preferRelativeResize="0"/>
            <p:nvPr/>
          </p:nvPicPr>
          <p:blipFill rotWithShape="1">
            <a:blip r:embed="rId3">
              <a:alphaModFix/>
            </a:blip>
            <a:srcRect/>
            <a:stretch/>
          </p:blipFill>
          <p:spPr>
            <a:xfrm>
              <a:off x="2017776" y="554735"/>
              <a:ext cx="115824" cy="117347"/>
            </a:xfrm>
            <a:prstGeom prst="rect">
              <a:avLst/>
            </a:prstGeom>
            <a:noFill/>
            <a:ln>
              <a:noFill/>
            </a:ln>
          </p:spPr>
        </p:pic>
        <p:pic>
          <p:nvPicPr>
            <p:cNvPr id="232" name="Google Shape;232;p26"/>
            <p:cNvPicPr preferRelativeResize="0"/>
            <p:nvPr/>
          </p:nvPicPr>
          <p:blipFill rotWithShape="1">
            <a:blip r:embed="rId4">
              <a:alphaModFix/>
            </a:blip>
            <a:srcRect/>
            <a:stretch/>
          </p:blipFill>
          <p:spPr>
            <a:xfrm>
              <a:off x="2532888" y="376427"/>
              <a:ext cx="115824" cy="115823"/>
            </a:xfrm>
            <a:prstGeom prst="rect">
              <a:avLst/>
            </a:prstGeom>
            <a:noFill/>
            <a:ln>
              <a:noFill/>
            </a:ln>
          </p:spPr>
        </p:pic>
        <p:pic>
          <p:nvPicPr>
            <p:cNvPr id="233" name="Google Shape;233;p26"/>
            <p:cNvPicPr preferRelativeResize="0"/>
            <p:nvPr/>
          </p:nvPicPr>
          <p:blipFill rotWithShape="1">
            <a:blip r:embed="rId5">
              <a:alphaModFix/>
            </a:blip>
            <a:srcRect/>
            <a:stretch/>
          </p:blipFill>
          <p:spPr>
            <a:xfrm>
              <a:off x="2435352" y="864108"/>
              <a:ext cx="117348" cy="115823"/>
            </a:xfrm>
            <a:prstGeom prst="rect">
              <a:avLst/>
            </a:prstGeom>
            <a:noFill/>
            <a:ln>
              <a:noFill/>
            </a:ln>
          </p:spPr>
        </p:pic>
        <p:sp>
          <p:nvSpPr>
            <p:cNvPr id="234" name="Google Shape;234;p26"/>
            <p:cNvSpPr/>
            <p:nvPr/>
          </p:nvSpPr>
          <p:spPr>
            <a:xfrm>
              <a:off x="2108454" y="435101"/>
              <a:ext cx="481330" cy="452755"/>
            </a:xfrm>
            <a:custGeom>
              <a:avLst/>
              <a:gdLst/>
              <a:ahLst/>
              <a:cxnLst/>
              <a:rect l="l" t="t" r="r" b="b"/>
              <a:pathLst>
                <a:path w="481330" h="452755" extrusionOk="0">
                  <a:moveTo>
                    <a:pt x="0" y="144399"/>
                  </a:moveTo>
                  <a:lnTo>
                    <a:pt x="432815" y="0"/>
                  </a:lnTo>
                </a:path>
                <a:path w="481330" h="452755" extrusionOk="0">
                  <a:moveTo>
                    <a:pt x="419100" y="452627"/>
                  </a:moveTo>
                  <a:lnTo>
                    <a:pt x="481329" y="47244"/>
                  </a:lnTo>
                </a:path>
              </a:pathLst>
            </a:custGeom>
            <a:noFill/>
            <a:ln w="19800" cap="flat" cmpd="sng">
              <a:solidFill>
                <a:srgbClr val="F3F3F3"/>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endParaRPr sz="1800"/>
            </a:p>
          </p:txBody>
        </p:sp>
      </p:grpSp>
      <p:pic>
        <p:nvPicPr>
          <p:cNvPr id="235" name="Google Shape;235;p26"/>
          <p:cNvPicPr preferRelativeResize="0"/>
          <p:nvPr/>
        </p:nvPicPr>
        <p:blipFill rotWithShape="1">
          <a:blip r:embed="rId6">
            <a:alphaModFix/>
          </a:blip>
          <a:srcRect/>
          <a:stretch/>
        </p:blipFill>
        <p:spPr>
          <a:xfrm>
            <a:off x="1066800" y="2030730"/>
            <a:ext cx="7010400" cy="1082040"/>
          </a:xfrm>
          <a:prstGeom prst="rect">
            <a:avLst/>
          </a:prstGeom>
          <a:noFill/>
          <a:ln>
            <a:noFill/>
          </a:ln>
          <a:effectLst>
            <a:glow rad="228600">
              <a:schemeClr val="accent5">
                <a:satMod val="175000"/>
                <a:alpha val="40000"/>
              </a:schemeClr>
            </a:glow>
          </a:effectLst>
        </p:spPr>
      </p:pic>
    </p:spTree>
    <p:extLst>
      <p:ext uri="{BB962C8B-B14F-4D97-AF65-F5344CB8AC3E}">
        <p14:creationId xmlns:p14="http://schemas.microsoft.com/office/powerpoint/2010/main" val="27534964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0"/>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Application OverView </a:t>
            </a:r>
            <a:endParaRPr/>
          </a:p>
        </p:txBody>
      </p:sp>
      <p:sp>
        <p:nvSpPr>
          <p:cNvPr id="375" name="Google Shape;375;p40"/>
          <p:cNvSpPr txBox="1">
            <a:spLocks noGrp="1"/>
          </p:cNvSpPr>
          <p:nvPr>
            <p:ph type="body" idx="1"/>
          </p:nvPr>
        </p:nvSpPr>
        <p:spPr>
          <a:xfrm>
            <a:off x="457200" y="1183005"/>
            <a:ext cx="8229600" cy="138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smtClean="0">
                <a:solidFill>
                  <a:schemeClr val="lt1"/>
                </a:solidFill>
              </a:rPr>
              <a:t>W</a:t>
            </a:r>
            <a:r>
              <a:rPr lang="en-US" b="1" dirty="0" smtClean="0">
                <a:solidFill>
                  <a:schemeClr val="lt1"/>
                </a:solidFill>
              </a:rPr>
              <a:t>e </a:t>
            </a:r>
            <a:r>
              <a:rPr lang="en-US" b="1" dirty="0">
                <a:solidFill>
                  <a:schemeClr val="lt1"/>
                </a:solidFill>
              </a:rPr>
              <a:t>make this application to target the Deaf and mute people and normal people to can communicate with normal people  by convert their sign to text and convert their text to sign and make their life </a:t>
            </a:r>
            <a:r>
              <a:rPr lang="en-US" b="1" dirty="0" smtClean="0">
                <a:solidFill>
                  <a:schemeClr val="lt1"/>
                </a:solidFill>
              </a:rPr>
              <a:t>easier.</a:t>
            </a:r>
            <a:endParaRPr b="1" dirty="0">
              <a:solidFill>
                <a:schemeClr val="lt1"/>
              </a:solidFill>
            </a:endParaRPr>
          </a:p>
          <a:p>
            <a:pPr marL="0" lvl="0" indent="0" algn="l" rtl="0">
              <a:spcBef>
                <a:spcPts val="0"/>
              </a:spcBef>
              <a:spcAft>
                <a:spcPts val="0"/>
              </a:spcAft>
              <a:buNone/>
            </a:pPr>
            <a:r>
              <a:rPr lang="en-US" b="1" dirty="0">
                <a:solidFill>
                  <a:schemeClr val="lt1"/>
                </a:solidFill>
              </a:rPr>
              <a:t>So we will cover together the normal app feature and the customize feature we did for </a:t>
            </a:r>
            <a:r>
              <a:rPr lang="en-US" b="1" dirty="0" smtClean="0">
                <a:solidFill>
                  <a:schemeClr val="lt1"/>
                </a:solidFill>
              </a:rPr>
              <a:t>them.</a:t>
            </a:r>
            <a:endParaRPr b="1" dirty="0">
              <a:solidFill>
                <a:schemeClr val="lt1"/>
              </a:solidFill>
            </a:endParaRPr>
          </a:p>
        </p:txBody>
      </p:sp>
      <p:pic>
        <p:nvPicPr>
          <p:cNvPr id="376" name="Google Shape;376;p40"/>
          <p:cNvPicPr preferRelativeResize="0"/>
          <p:nvPr/>
        </p:nvPicPr>
        <p:blipFill>
          <a:blip r:embed="rId3">
            <a:alphaModFix/>
          </a:blip>
          <a:stretch>
            <a:fillRect/>
          </a:stretch>
        </p:blipFill>
        <p:spPr>
          <a:xfrm>
            <a:off x="5537025" y="2502901"/>
            <a:ext cx="2366850" cy="2366850"/>
          </a:xfrm>
          <a:prstGeom prst="rect">
            <a:avLst/>
          </a:prstGeom>
          <a:noFill/>
          <a:ln>
            <a:noFill/>
          </a:ln>
          <a:effectLst>
            <a:glow rad="101600">
              <a:schemeClr val="accent5">
                <a:satMod val="175000"/>
                <a:alpha val="40000"/>
              </a:schemeClr>
            </a:glow>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1"/>
          <p:cNvSpPr txBox="1">
            <a:spLocks noGrp="1"/>
          </p:cNvSpPr>
          <p:nvPr>
            <p:ph type="title"/>
          </p:nvPr>
        </p:nvSpPr>
        <p:spPr>
          <a:xfrm>
            <a:off x="289661" y="370078"/>
            <a:ext cx="8562900" cy="923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W</a:t>
            </a:r>
            <a:r>
              <a:rPr lang="en-US" dirty="0" smtClean="0"/>
              <a:t>e </a:t>
            </a:r>
            <a:r>
              <a:rPr lang="en-US" dirty="0"/>
              <a:t>will start now with the </a:t>
            </a:r>
            <a:r>
              <a:rPr lang="en-US" dirty="0">
                <a:solidFill>
                  <a:schemeClr val="bg1"/>
                </a:solidFill>
              </a:rPr>
              <a:t>normal feature </a:t>
            </a:r>
            <a:r>
              <a:rPr lang="en-US" dirty="0"/>
              <a:t>we have as a normal chat application </a:t>
            </a:r>
            <a:endParaRPr dirty="0"/>
          </a:p>
        </p:txBody>
      </p:sp>
      <p:sp>
        <p:nvSpPr>
          <p:cNvPr id="382" name="Google Shape;382;p41"/>
          <p:cNvSpPr txBox="1">
            <a:spLocks noGrp="1"/>
          </p:cNvSpPr>
          <p:nvPr>
            <p:ph type="body" idx="1"/>
          </p:nvPr>
        </p:nvSpPr>
        <p:spPr>
          <a:xfrm>
            <a:off x="456300" y="1471705"/>
            <a:ext cx="8229600" cy="277200"/>
          </a:xfrm>
          <a:prstGeom prst="rect">
            <a:avLst/>
          </a:prstGeom>
        </p:spPr>
        <p:txBody>
          <a:bodyPr spcFirstLastPara="1" wrap="square" lIns="0" tIns="0" rIns="0" bIns="0" anchor="t" anchorCtr="0">
            <a:noAutofit/>
          </a:bodyPr>
          <a:lstStyle/>
          <a:p>
            <a:pPr marL="457200" lvl="0" indent="-317500" algn="l" rtl="0">
              <a:spcBef>
                <a:spcPts val="0"/>
              </a:spcBef>
              <a:spcAft>
                <a:spcPts val="0"/>
              </a:spcAft>
              <a:buClr>
                <a:schemeClr val="lt1"/>
              </a:buClr>
              <a:buSzPts val="1400"/>
              <a:buChar char="●"/>
            </a:pPr>
            <a:r>
              <a:rPr lang="en-US" b="1" dirty="0">
                <a:solidFill>
                  <a:schemeClr val="lt1"/>
                </a:solidFill>
              </a:rPr>
              <a:t>Authentication </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Edit profile</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Add contact </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Real-time functions </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Home &amp;Search</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smtClean="0">
                <a:solidFill>
                  <a:schemeClr val="lt1"/>
                </a:solidFill>
              </a:rPr>
              <a:t>F</a:t>
            </a:r>
            <a:r>
              <a:rPr lang="en-US" b="1" dirty="0" smtClean="0">
                <a:solidFill>
                  <a:schemeClr val="lt1"/>
                </a:solidFill>
              </a:rPr>
              <a:t>avorite</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B</a:t>
            </a:r>
            <a:r>
              <a:rPr lang="en-US" b="1" dirty="0" smtClean="0">
                <a:solidFill>
                  <a:schemeClr val="lt1"/>
                </a:solidFill>
              </a:rPr>
              <a:t>lock</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Show the receiver page </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Voice recording</a:t>
            </a:r>
            <a:endParaRPr b="1" dirty="0">
              <a:solidFill>
                <a:schemeClr val="lt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2"/>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solidFill>
                  <a:schemeClr val="bg1"/>
                </a:solidFill>
              </a:rPr>
              <a:t>Authentication</a:t>
            </a:r>
            <a:endParaRPr dirty="0">
              <a:solidFill>
                <a:schemeClr val="bg1"/>
              </a:solidFill>
            </a:endParaRPr>
          </a:p>
        </p:txBody>
      </p:sp>
      <p:sp>
        <p:nvSpPr>
          <p:cNvPr id="388" name="Google Shape;388;p42"/>
          <p:cNvSpPr txBox="1">
            <a:spLocks noGrp="1"/>
          </p:cNvSpPr>
          <p:nvPr>
            <p:ph type="body" idx="1"/>
          </p:nvPr>
        </p:nvSpPr>
        <p:spPr>
          <a:xfrm>
            <a:off x="200575" y="955418"/>
            <a:ext cx="8229600" cy="892552"/>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solidFill>
                  <a:schemeClr val="lt1"/>
                </a:solidFill>
              </a:rPr>
              <a:t>We use for authentication </a:t>
            </a:r>
            <a:r>
              <a:rPr lang="en-US" sz="2200" b="1" dirty="0" smtClean="0">
                <a:solidFill>
                  <a:srgbClr val="FFFF00"/>
                </a:solidFill>
              </a:rPr>
              <a:t>sup abase</a:t>
            </a:r>
            <a:r>
              <a:rPr lang="en-US" sz="2200" b="1" dirty="0" smtClean="0">
                <a:solidFill>
                  <a:schemeClr val="lt1"/>
                </a:solidFill>
              </a:rPr>
              <a:t> </a:t>
            </a:r>
            <a:r>
              <a:rPr lang="en-US" b="1" dirty="0">
                <a:solidFill>
                  <a:schemeClr val="lt1"/>
                </a:solidFill>
              </a:rPr>
              <a:t>because we want a </a:t>
            </a:r>
            <a:endParaRPr b="1" dirty="0">
              <a:solidFill>
                <a:schemeClr val="lt1"/>
              </a:solidFill>
            </a:endParaRPr>
          </a:p>
          <a:p>
            <a:pPr marL="0" lvl="0" indent="0" algn="l" rtl="0">
              <a:spcBef>
                <a:spcPts val="0"/>
              </a:spcBef>
              <a:spcAft>
                <a:spcPts val="0"/>
              </a:spcAft>
              <a:buNone/>
            </a:pPr>
            <a:r>
              <a:rPr lang="en-US" b="1" dirty="0">
                <a:solidFill>
                  <a:schemeClr val="lt1"/>
                </a:solidFill>
              </a:rPr>
              <a:t>structured </a:t>
            </a:r>
            <a:r>
              <a:rPr lang="en-US" b="1" dirty="0" smtClean="0">
                <a:solidFill>
                  <a:schemeClr val="lt1"/>
                </a:solidFill>
              </a:rPr>
              <a:t>SQL </a:t>
            </a:r>
            <a:r>
              <a:rPr lang="en-US" b="1" dirty="0">
                <a:solidFill>
                  <a:schemeClr val="lt1"/>
                </a:solidFill>
              </a:rPr>
              <a:t>database for integrate it </a:t>
            </a:r>
            <a:endParaRPr lang="en-US" b="1" dirty="0">
              <a:solidFill>
                <a:schemeClr val="lt1"/>
              </a:solidFill>
            </a:endParaRPr>
          </a:p>
          <a:p>
            <a:pPr marL="0" lvl="0" indent="0" algn="l" rtl="0">
              <a:spcBef>
                <a:spcPts val="0"/>
              </a:spcBef>
              <a:spcAft>
                <a:spcPts val="0"/>
              </a:spcAft>
              <a:buNone/>
            </a:pPr>
            <a:r>
              <a:rPr lang="en-US" b="1" dirty="0" smtClean="0">
                <a:solidFill>
                  <a:schemeClr val="lt1"/>
                </a:solidFill>
              </a:rPr>
              <a:t>with </a:t>
            </a:r>
            <a:r>
              <a:rPr lang="en-US" b="1" dirty="0">
                <a:solidFill>
                  <a:schemeClr val="lt1"/>
                </a:solidFill>
              </a:rPr>
              <a:t>other authentication </a:t>
            </a:r>
            <a:r>
              <a:rPr lang="en-US" b="1" dirty="0" smtClean="0">
                <a:solidFill>
                  <a:schemeClr val="lt1"/>
                </a:solidFill>
              </a:rPr>
              <a:t>functions.</a:t>
            </a:r>
            <a:endParaRPr b="1" dirty="0">
              <a:solidFill>
                <a:schemeClr val="lt1"/>
              </a:solidFill>
            </a:endParaRPr>
          </a:p>
        </p:txBody>
      </p:sp>
      <p:sp>
        <p:nvSpPr>
          <p:cNvPr id="389" name="Google Shape;389;p42"/>
          <p:cNvSpPr txBox="1"/>
          <p:nvPr/>
        </p:nvSpPr>
        <p:spPr>
          <a:xfrm>
            <a:off x="457200" y="1971850"/>
            <a:ext cx="61593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bg1"/>
                </a:solidFill>
                <a:latin typeface="Calibri"/>
                <a:ea typeface="Calibri"/>
                <a:cs typeface="Calibri"/>
                <a:sym typeface="Calibri"/>
              </a:rPr>
              <a:t>Our authentication function :-</a:t>
            </a:r>
            <a:endParaRPr sz="1800" b="1" dirty="0">
              <a:solidFill>
                <a:schemeClr val="bg1"/>
              </a:solidFill>
              <a:latin typeface="Calibri"/>
              <a:ea typeface="Calibri"/>
              <a:cs typeface="Calibri"/>
              <a:sym typeface="Calibri"/>
            </a:endParaRPr>
          </a:p>
          <a:p>
            <a:pPr marL="400050" lvl="0" indent="-285750" algn="l" rtl="0">
              <a:spcBef>
                <a:spcPts val="0"/>
              </a:spcBef>
              <a:spcAft>
                <a:spcPts val="0"/>
              </a:spcAft>
              <a:buSzPts val="1800"/>
              <a:buFont typeface="Wingdings" panose="05000000000000000000" pitchFamily="2" charset="2"/>
              <a:buChar char="q"/>
            </a:pPr>
            <a:r>
              <a:rPr lang="en-US" sz="1800" b="1" dirty="0">
                <a:solidFill>
                  <a:schemeClr val="bg1"/>
                </a:solidFill>
                <a:latin typeface="Calibri"/>
                <a:ea typeface="Calibri"/>
                <a:cs typeface="Calibri"/>
                <a:sym typeface="Calibri"/>
              </a:rPr>
              <a:t>Log in </a:t>
            </a:r>
            <a:endParaRPr sz="1800" b="1" dirty="0">
              <a:solidFill>
                <a:schemeClr val="bg1"/>
              </a:solidFill>
              <a:latin typeface="Calibri"/>
              <a:ea typeface="Calibri"/>
              <a:cs typeface="Calibri"/>
              <a:sym typeface="Calibri"/>
            </a:endParaRPr>
          </a:p>
          <a:p>
            <a:pPr marL="400050" lvl="0" indent="-285750" algn="l" rtl="0">
              <a:spcBef>
                <a:spcPts val="0"/>
              </a:spcBef>
              <a:spcAft>
                <a:spcPts val="0"/>
              </a:spcAft>
              <a:buSzPts val="1800"/>
              <a:buFont typeface="Wingdings" panose="05000000000000000000" pitchFamily="2" charset="2"/>
              <a:buChar char="q"/>
            </a:pPr>
            <a:r>
              <a:rPr lang="en-US" sz="1800" b="1" dirty="0">
                <a:solidFill>
                  <a:schemeClr val="bg1"/>
                </a:solidFill>
                <a:latin typeface="Calibri"/>
                <a:ea typeface="Calibri"/>
                <a:cs typeface="Calibri"/>
                <a:sym typeface="Calibri"/>
              </a:rPr>
              <a:t>S</a:t>
            </a:r>
            <a:r>
              <a:rPr lang="en-US" sz="1800" b="1" dirty="0" smtClean="0">
                <a:solidFill>
                  <a:schemeClr val="bg1"/>
                </a:solidFill>
                <a:latin typeface="Calibri"/>
                <a:ea typeface="Calibri"/>
                <a:cs typeface="Calibri"/>
                <a:sym typeface="Calibri"/>
              </a:rPr>
              <a:t>ign </a:t>
            </a:r>
            <a:r>
              <a:rPr lang="en-US" sz="1800" b="1" dirty="0">
                <a:solidFill>
                  <a:schemeClr val="bg1"/>
                </a:solidFill>
                <a:latin typeface="Calibri"/>
                <a:ea typeface="Calibri"/>
                <a:cs typeface="Calibri"/>
                <a:sym typeface="Calibri"/>
              </a:rPr>
              <a:t>up </a:t>
            </a:r>
            <a:endParaRPr sz="1800" b="1" dirty="0">
              <a:solidFill>
                <a:schemeClr val="bg1"/>
              </a:solidFill>
              <a:latin typeface="Calibri"/>
              <a:ea typeface="Calibri"/>
              <a:cs typeface="Calibri"/>
              <a:sym typeface="Calibri"/>
            </a:endParaRPr>
          </a:p>
          <a:p>
            <a:pPr marL="400050" lvl="0" indent="-285750" algn="l" rtl="0">
              <a:spcBef>
                <a:spcPts val="0"/>
              </a:spcBef>
              <a:spcAft>
                <a:spcPts val="0"/>
              </a:spcAft>
              <a:buSzPts val="1800"/>
              <a:buFont typeface="Wingdings" panose="05000000000000000000" pitchFamily="2" charset="2"/>
              <a:buChar char="q"/>
            </a:pPr>
            <a:r>
              <a:rPr lang="en-US" sz="1800" b="1" dirty="0">
                <a:solidFill>
                  <a:schemeClr val="bg1"/>
                </a:solidFill>
                <a:latin typeface="Calibri"/>
                <a:ea typeface="Calibri"/>
                <a:cs typeface="Calibri"/>
                <a:sym typeface="Calibri"/>
              </a:rPr>
              <a:t>F</a:t>
            </a:r>
            <a:r>
              <a:rPr lang="en-US" sz="1800" b="1" dirty="0" smtClean="0">
                <a:solidFill>
                  <a:schemeClr val="bg1"/>
                </a:solidFill>
                <a:latin typeface="Calibri"/>
                <a:ea typeface="Calibri"/>
                <a:cs typeface="Calibri"/>
                <a:sym typeface="Calibri"/>
              </a:rPr>
              <a:t>orget </a:t>
            </a:r>
            <a:r>
              <a:rPr lang="en-US" sz="1800" b="1" dirty="0">
                <a:solidFill>
                  <a:schemeClr val="bg1"/>
                </a:solidFill>
                <a:latin typeface="Calibri"/>
                <a:ea typeface="Calibri"/>
                <a:cs typeface="Calibri"/>
                <a:sym typeface="Calibri"/>
              </a:rPr>
              <a:t>password </a:t>
            </a:r>
            <a:endParaRPr sz="1800" b="1" dirty="0">
              <a:solidFill>
                <a:schemeClr val="bg1"/>
              </a:solidFill>
              <a:latin typeface="Calibri"/>
              <a:ea typeface="Calibri"/>
              <a:cs typeface="Calibri"/>
              <a:sym typeface="Calibri"/>
            </a:endParaRPr>
          </a:p>
        </p:txBody>
      </p:sp>
      <p:sp>
        <p:nvSpPr>
          <p:cNvPr id="390" name="Google Shape;390;p42"/>
          <p:cNvSpPr txBox="1"/>
          <p:nvPr/>
        </p:nvSpPr>
        <p:spPr>
          <a:xfrm>
            <a:off x="457200" y="3438100"/>
            <a:ext cx="6159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rgbClr val="FFFF00"/>
                </a:solidFill>
                <a:latin typeface="Calibri"/>
                <a:ea typeface="Calibri"/>
                <a:cs typeface="Calibri"/>
                <a:sym typeface="Calibri"/>
              </a:rPr>
              <a:t>Sign up </a:t>
            </a:r>
            <a:r>
              <a:rPr lang="en-US" sz="1800" b="1" dirty="0">
                <a:solidFill>
                  <a:schemeClr val="lt1"/>
                </a:solidFill>
                <a:latin typeface="Calibri"/>
                <a:ea typeface="Calibri"/>
                <a:cs typeface="Calibri"/>
                <a:sym typeface="Calibri"/>
              </a:rPr>
              <a:t>function takes the Email of the user and the password and confirm it and save in the </a:t>
            </a:r>
            <a:r>
              <a:rPr lang="en-US" sz="1800" b="1" dirty="0" smtClean="0">
                <a:solidFill>
                  <a:schemeClr val="lt1"/>
                </a:solidFill>
                <a:latin typeface="Calibri"/>
                <a:ea typeface="Calibri"/>
                <a:cs typeface="Calibri"/>
                <a:sym typeface="Calibri"/>
              </a:rPr>
              <a:t>sup abase </a:t>
            </a:r>
            <a:r>
              <a:rPr lang="en-US" sz="1800" b="1" dirty="0">
                <a:solidFill>
                  <a:schemeClr val="lt1"/>
                </a:solidFill>
                <a:latin typeface="Calibri"/>
                <a:ea typeface="Calibri"/>
                <a:cs typeface="Calibri"/>
                <a:sym typeface="Calibri"/>
              </a:rPr>
              <a:t>authentication users </a:t>
            </a:r>
            <a:endParaRPr sz="1800" b="1" dirty="0">
              <a:solidFill>
                <a:schemeClr val="lt1"/>
              </a:solidFill>
              <a:latin typeface="Calibri"/>
              <a:ea typeface="Calibri"/>
              <a:cs typeface="Calibri"/>
              <a:sym typeface="Calibri"/>
            </a:endParaRPr>
          </a:p>
        </p:txBody>
      </p:sp>
      <p:pic>
        <p:nvPicPr>
          <p:cNvPr id="391" name="Google Shape;391;p42"/>
          <p:cNvPicPr preferRelativeResize="0"/>
          <p:nvPr/>
        </p:nvPicPr>
        <p:blipFill>
          <a:blip r:embed="rId3">
            <a:alphaModFix/>
          </a:blip>
          <a:stretch>
            <a:fillRect/>
          </a:stretch>
        </p:blipFill>
        <p:spPr>
          <a:xfrm>
            <a:off x="6458800" y="293000"/>
            <a:ext cx="2610351" cy="4405652"/>
          </a:xfrm>
          <a:prstGeom prst="rect">
            <a:avLst/>
          </a:prstGeom>
          <a:noFill/>
          <a:ln>
            <a:noFill/>
          </a:ln>
          <a:effectLst>
            <a:glow rad="139700">
              <a:schemeClr val="accent5">
                <a:satMod val="175000"/>
                <a:alpha val="40000"/>
              </a:schemeClr>
            </a:glo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The other Authentication </a:t>
            </a:r>
            <a:r>
              <a:rPr lang="en-US" dirty="0" smtClean="0"/>
              <a:t>methods:-</a:t>
            </a:r>
            <a:endParaRPr dirty="0"/>
          </a:p>
        </p:txBody>
      </p:sp>
      <p:sp>
        <p:nvSpPr>
          <p:cNvPr id="397" name="Google Shape;397;p43"/>
          <p:cNvSpPr txBox="1">
            <a:spLocks noGrp="1"/>
          </p:cNvSpPr>
          <p:nvPr>
            <p:ph type="body" idx="1"/>
          </p:nvPr>
        </p:nvSpPr>
        <p:spPr>
          <a:xfrm>
            <a:off x="330489" y="1123853"/>
            <a:ext cx="82296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solidFill>
                  <a:srgbClr val="FFFF00"/>
                </a:solidFill>
              </a:rPr>
              <a:t>Log in </a:t>
            </a:r>
            <a:r>
              <a:rPr lang="en-US" b="1" dirty="0" smtClean="0">
                <a:solidFill>
                  <a:schemeClr val="lt1"/>
                </a:solidFill>
              </a:rPr>
              <a:t>when </a:t>
            </a:r>
            <a:r>
              <a:rPr lang="en-US" b="1" dirty="0">
                <a:solidFill>
                  <a:schemeClr val="lt1"/>
                </a:solidFill>
              </a:rPr>
              <a:t>the user try to log in he enters only the email </a:t>
            </a:r>
            <a:endParaRPr b="1" dirty="0">
              <a:solidFill>
                <a:schemeClr val="lt1"/>
              </a:solidFill>
            </a:endParaRPr>
          </a:p>
          <a:p>
            <a:pPr marL="0" lvl="0" indent="0" algn="l" rtl="0">
              <a:spcBef>
                <a:spcPts val="0"/>
              </a:spcBef>
              <a:spcAft>
                <a:spcPts val="0"/>
              </a:spcAft>
              <a:buNone/>
            </a:pPr>
            <a:r>
              <a:rPr lang="en-US" b="1" dirty="0">
                <a:solidFill>
                  <a:schemeClr val="lt1"/>
                </a:solidFill>
              </a:rPr>
              <a:t>and the password and the </a:t>
            </a:r>
            <a:r>
              <a:rPr lang="en-US" b="1" dirty="0" smtClean="0">
                <a:solidFill>
                  <a:schemeClr val="lt1"/>
                </a:solidFill>
              </a:rPr>
              <a:t>sup abase </a:t>
            </a:r>
            <a:r>
              <a:rPr lang="en-US" b="1" dirty="0">
                <a:solidFill>
                  <a:schemeClr val="lt1"/>
                </a:solidFill>
              </a:rPr>
              <a:t>authentication </a:t>
            </a:r>
            <a:endParaRPr b="1" dirty="0">
              <a:solidFill>
                <a:schemeClr val="lt1"/>
              </a:solidFill>
            </a:endParaRPr>
          </a:p>
          <a:p>
            <a:pPr marL="0" lvl="0" indent="0" algn="l" rtl="0">
              <a:spcBef>
                <a:spcPts val="0"/>
              </a:spcBef>
              <a:spcAft>
                <a:spcPts val="0"/>
              </a:spcAft>
              <a:buNone/>
            </a:pPr>
            <a:r>
              <a:rPr lang="en-US" b="1" dirty="0">
                <a:solidFill>
                  <a:schemeClr val="lt1"/>
                </a:solidFill>
              </a:rPr>
              <a:t>automatically validate it with avatar welcome it.</a:t>
            </a:r>
            <a:endParaRPr b="1" dirty="0">
              <a:solidFill>
                <a:schemeClr val="lt1"/>
              </a:solidFill>
            </a:endParaRPr>
          </a:p>
        </p:txBody>
      </p:sp>
      <p:pic>
        <p:nvPicPr>
          <p:cNvPr id="398" name="Google Shape;398;p43"/>
          <p:cNvPicPr preferRelativeResize="0"/>
          <p:nvPr/>
        </p:nvPicPr>
        <p:blipFill>
          <a:blip r:embed="rId3">
            <a:alphaModFix/>
          </a:blip>
          <a:stretch>
            <a:fillRect/>
          </a:stretch>
        </p:blipFill>
        <p:spPr>
          <a:xfrm>
            <a:off x="6290032" y="229968"/>
            <a:ext cx="2270057" cy="4773422"/>
          </a:xfrm>
          <a:prstGeom prst="rect">
            <a:avLst/>
          </a:prstGeom>
          <a:noFill/>
          <a:ln>
            <a:noFill/>
          </a:ln>
          <a:effectLst>
            <a:glow rad="139700">
              <a:schemeClr val="accent5">
                <a:satMod val="175000"/>
                <a:alpha val="40000"/>
              </a:schemeClr>
            </a:glow>
          </a:effectLst>
        </p:spPr>
      </p:pic>
      <p:sp>
        <p:nvSpPr>
          <p:cNvPr id="399" name="Google Shape;399;p43"/>
          <p:cNvSpPr txBox="1"/>
          <p:nvPr/>
        </p:nvSpPr>
        <p:spPr>
          <a:xfrm>
            <a:off x="289661" y="2247229"/>
            <a:ext cx="6159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rgbClr val="FFFF00"/>
                </a:solidFill>
                <a:latin typeface="Calibri"/>
                <a:ea typeface="Calibri"/>
                <a:cs typeface="Calibri"/>
                <a:sym typeface="Calibri"/>
              </a:rPr>
              <a:t>Log out  </a:t>
            </a:r>
            <a:r>
              <a:rPr lang="en-US" sz="1800" b="1" dirty="0">
                <a:solidFill>
                  <a:schemeClr val="lt1"/>
                </a:solidFill>
                <a:latin typeface="Calibri"/>
                <a:ea typeface="Calibri"/>
                <a:cs typeface="Calibri"/>
                <a:sym typeface="Calibri"/>
              </a:rPr>
              <a:t>when the user ask for logging out from the account the </a:t>
            </a:r>
            <a:r>
              <a:rPr lang="en-US" sz="1800" b="1" dirty="0" smtClean="0">
                <a:solidFill>
                  <a:schemeClr val="lt1"/>
                </a:solidFill>
                <a:latin typeface="Calibri"/>
                <a:ea typeface="Calibri"/>
                <a:cs typeface="Calibri"/>
                <a:sym typeface="Calibri"/>
              </a:rPr>
              <a:t>sup abase </a:t>
            </a:r>
            <a:r>
              <a:rPr lang="en-US" sz="1800" b="1" dirty="0">
                <a:solidFill>
                  <a:schemeClr val="lt1"/>
                </a:solidFill>
                <a:latin typeface="Calibri"/>
                <a:ea typeface="Calibri"/>
                <a:cs typeface="Calibri"/>
                <a:sym typeface="Calibri"/>
              </a:rPr>
              <a:t>also handle it </a:t>
            </a:r>
            <a:endParaRPr sz="1800" b="1" dirty="0">
              <a:solidFill>
                <a:schemeClr val="lt1"/>
              </a:solidFill>
              <a:latin typeface="Calibri"/>
              <a:ea typeface="Calibri"/>
              <a:cs typeface="Calibri"/>
              <a:sym typeface="Calibri"/>
            </a:endParaRPr>
          </a:p>
        </p:txBody>
      </p:sp>
      <p:pic>
        <p:nvPicPr>
          <p:cNvPr id="400" name="Google Shape;400;p43"/>
          <p:cNvPicPr preferRelativeResize="0"/>
          <p:nvPr/>
        </p:nvPicPr>
        <p:blipFill>
          <a:blip r:embed="rId4">
            <a:alphaModFix/>
          </a:blip>
          <a:stretch>
            <a:fillRect/>
          </a:stretch>
        </p:blipFill>
        <p:spPr>
          <a:xfrm>
            <a:off x="289661" y="3581330"/>
            <a:ext cx="3306989" cy="1325835"/>
          </a:xfrm>
          <a:prstGeom prst="rect">
            <a:avLst/>
          </a:prstGeom>
          <a:noFill/>
          <a:ln>
            <a:noFill/>
          </a:ln>
          <a:effectLst>
            <a:glow rad="139700">
              <a:schemeClr val="accent5">
                <a:satMod val="175000"/>
                <a:alpha val="40000"/>
              </a:schemeClr>
            </a:glo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4"/>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The follow of reset password </a:t>
            </a:r>
            <a:endParaRPr dirty="0"/>
          </a:p>
        </p:txBody>
      </p:sp>
      <p:sp>
        <p:nvSpPr>
          <p:cNvPr id="406" name="Google Shape;406;p44"/>
          <p:cNvSpPr txBox="1">
            <a:spLocks noGrp="1"/>
          </p:cNvSpPr>
          <p:nvPr>
            <p:ph type="body" idx="1"/>
          </p:nvPr>
        </p:nvSpPr>
        <p:spPr>
          <a:xfrm>
            <a:off x="132735" y="1393449"/>
            <a:ext cx="8229600" cy="307777"/>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000" b="1" dirty="0">
                <a:solidFill>
                  <a:schemeClr val="lt1"/>
                </a:solidFill>
              </a:rPr>
              <a:t>A</a:t>
            </a:r>
            <a:r>
              <a:rPr lang="en-US" sz="2000" b="1" dirty="0" smtClean="0">
                <a:solidFill>
                  <a:schemeClr val="lt1"/>
                </a:solidFill>
              </a:rPr>
              <a:t>ctivities </a:t>
            </a:r>
            <a:r>
              <a:rPr lang="en-US" sz="2000" b="1" dirty="0">
                <a:solidFill>
                  <a:schemeClr val="lt1"/>
                </a:solidFill>
              </a:rPr>
              <a:t>:-</a:t>
            </a:r>
            <a:endParaRPr sz="2000" b="1" dirty="0">
              <a:solidFill>
                <a:schemeClr val="lt1"/>
              </a:solidFill>
            </a:endParaRPr>
          </a:p>
        </p:txBody>
      </p:sp>
      <p:pic>
        <p:nvPicPr>
          <p:cNvPr id="407" name="Google Shape;407;p44"/>
          <p:cNvPicPr preferRelativeResize="0"/>
          <p:nvPr/>
        </p:nvPicPr>
        <p:blipFill>
          <a:blip r:embed="rId3">
            <a:alphaModFix/>
          </a:blip>
          <a:stretch>
            <a:fillRect/>
          </a:stretch>
        </p:blipFill>
        <p:spPr>
          <a:xfrm>
            <a:off x="5539571" y="2756058"/>
            <a:ext cx="3432575" cy="1967524"/>
          </a:xfrm>
          <a:prstGeom prst="rect">
            <a:avLst/>
          </a:prstGeom>
          <a:noFill/>
          <a:ln>
            <a:noFill/>
          </a:ln>
          <a:effectLst>
            <a:glow rad="139700">
              <a:schemeClr val="accent5">
                <a:satMod val="175000"/>
                <a:alpha val="40000"/>
              </a:schemeClr>
            </a:glow>
          </a:effectLst>
        </p:spPr>
      </p:pic>
      <p:pic>
        <p:nvPicPr>
          <p:cNvPr id="408" name="Google Shape;408;p44"/>
          <p:cNvPicPr preferRelativeResize="0"/>
          <p:nvPr/>
        </p:nvPicPr>
        <p:blipFill>
          <a:blip r:embed="rId4">
            <a:alphaModFix/>
          </a:blip>
          <a:stretch>
            <a:fillRect/>
          </a:stretch>
        </p:blipFill>
        <p:spPr>
          <a:xfrm>
            <a:off x="5495397" y="542981"/>
            <a:ext cx="3476749" cy="2027625"/>
          </a:xfrm>
          <a:prstGeom prst="rect">
            <a:avLst/>
          </a:prstGeom>
          <a:noFill/>
          <a:ln>
            <a:noFill/>
          </a:ln>
          <a:effectLst>
            <a:glow rad="139700">
              <a:schemeClr val="accent5">
                <a:satMod val="175000"/>
                <a:alpha val="40000"/>
              </a:schemeClr>
            </a:glow>
          </a:effectLst>
        </p:spPr>
      </p:pic>
      <p:pic>
        <p:nvPicPr>
          <p:cNvPr id="409" name="Google Shape;409;p44"/>
          <p:cNvPicPr preferRelativeResize="0"/>
          <p:nvPr/>
        </p:nvPicPr>
        <p:blipFill>
          <a:blip r:embed="rId5">
            <a:alphaModFix/>
          </a:blip>
          <a:stretch>
            <a:fillRect/>
          </a:stretch>
        </p:blipFill>
        <p:spPr>
          <a:xfrm>
            <a:off x="2745675" y="864810"/>
            <a:ext cx="2519499" cy="1574777"/>
          </a:xfrm>
          <a:prstGeom prst="rect">
            <a:avLst/>
          </a:prstGeom>
          <a:noFill/>
          <a:ln>
            <a:noFill/>
          </a:ln>
          <a:effectLst>
            <a:glow rad="139700">
              <a:schemeClr val="accent5">
                <a:satMod val="175000"/>
                <a:alpha val="40000"/>
              </a:schemeClr>
            </a:glow>
          </a:effectLst>
        </p:spPr>
      </p:pic>
      <p:pic>
        <p:nvPicPr>
          <p:cNvPr id="410" name="Google Shape;410;p44"/>
          <p:cNvPicPr preferRelativeResize="0"/>
          <p:nvPr/>
        </p:nvPicPr>
        <p:blipFill>
          <a:blip r:embed="rId6">
            <a:alphaModFix/>
          </a:blip>
          <a:stretch>
            <a:fillRect/>
          </a:stretch>
        </p:blipFill>
        <p:spPr>
          <a:xfrm>
            <a:off x="2745675" y="2745900"/>
            <a:ext cx="2666983" cy="1862971"/>
          </a:xfrm>
          <a:prstGeom prst="rect">
            <a:avLst/>
          </a:prstGeom>
          <a:noFill/>
          <a:ln>
            <a:noFill/>
          </a:ln>
        </p:spPr>
      </p:pic>
      <p:sp>
        <p:nvSpPr>
          <p:cNvPr id="411" name="Google Shape;411;p44"/>
          <p:cNvSpPr txBox="1"/>
          <p:nvPr/>
        </p:nvSpPr>
        <p:spPr>
          <a:xfrm>
            <a:off x="31883" y="1652199"/>
            <a:ext cx="61593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err="1">
                <a:solidFill>
                  <a:srgbClr val="FFFF00"/>
                </a:solidFill>
                <a:latin typeface="Calibri"/>
                <a:ea typeface="Calibri"/>
                <a:cs typeface="Calibri"/>
                <a:sym typeface="Calibri"/>
              </a:rPr>
              <a:t>Reset_password</a:t>
            </a:r>
            <a:r>
              <a:rPr lang="en-US" sz="1800" b="1" dirty="0">
                <a:solidFill>
                  <a:srgbClr val="FFFF00"/>
                </a:solidFill>
                <a:latin typeface="Calibri"/>
                <a:ea typeface="Calibri"/>
                <a:cs typeface="Calibri"/>
                <a:sym typeface="Calibri"/>
              </a:rPr>
              <a:t> </a:t>
            </a:r>
            <a:endParaRPr sz="1800" b="1" dirty="0">
              <a:solidFill>
                <a:srgbClr val="FFFF00"/>
              </a:solidFill>
              <a:latin typeface="Calibri"/>
              <a:ea typeface="Calibri"/>
              <a:cs typeface="Calibri"/>
              <a:sym typeface="Calibri"/>
            </a:endParaRPr>
          </a:p>
          <a:p>
            <a:pPr marL="0" lvl="0" indent="0" algn="l" rtl="0">
              <a:spcBef>
                <a:spcPts val="0"/>
              </a:spcBef>
              <a:spcAft>
                <a:spcPts val="0"/>
              </a:spcAft>
              <a:buNone/>
            </a:pPr>
            <a:r>
              <a:rPr lang="en-US" sz="1800" b="1" dirty="0">
                <a:solidFill>
                  <a:schemeClr val="lt1"/>
                </a:solidFill>
                <a:latin typeface="Calibri"/>
                <a:ea typeface="Calibri"/>
                <a:cs typeface="Calibri"/>
                <a:sym typeface="Calibri"/>
              </a:rPr>
              <a:t>W</a:t>
            </a:r>
            <a:r>
              <a:rPr lang="en-US" sz="1800" b="1" dirty="0" smtClean="0">
                <a:solidFill>
                  <a:schemeClr val="lt1"/>
                </a:solidFill>
                <a:latin typeface="Calibri"/>
                <a:ea typeface="Calibri"/>
                <a:cs typeface="Calibri"/>
                <a:sym typeface="Calibri"/>
              </a:rPr>
              <a:t>hen </a:t>
            </a:r>
            <a:r>
              <a:rPr lang="en-US" sz="1800" b="1" dirty="0">
                <a:solidFill>
                  <a:schemeClr val="lt1"/>
                </a:solidFill>
                <a:latin typeface="Calibri"/>
                <a:ea typeface="Calibri"/>
                <a:cs typeface="Calibri"/>
                <a:sym typeface="Calibri"/>
              </a:rPr>
              <a:t>the user ask to </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a:solidFill>
                  <a:schemeClr val="lt1"/>
                </a:solidFill>
                <a:latin typeface="Calibri"/>
                <a:ea typeface="Calibri"/>
                <a:cs typeface="Calibri"/>
                <a:sym typeface="Calibri"/>
              </a:rPr>
              <a:t>forget password and </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a:solidFill>
                  <a:schemeClr val="lt1"/>
                </a:solidFill>
                <a:latin typeface="Calibri"/>
                <a:ea typeface="Calibri"/>
                <a:cs typeface="Calibri"/>
                <a:sym typeface="Calibri"/>
              </a:rPr>
              <a:t>enter the email the </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smtClean="0">
                <a:solidFill>
                  <a:schemeClr val="lt1"/>
                </a:solidFill>
                <a:latin typeface="Calibri"/>
                <a:ea typeface="Calibri"/>
                <a:cs typeface="Calibri"/>
                <a:sym typeface="Calibri"/>
              </a:rPr>
              <a:t>sup abase </a:t>
            </a:r>
            <a:r>
              <a:rPr lang="en-US" sz="1800" b="1" dirty="0">
                <a:solidFill>
                  <a:schemeClr val="lt1"/>
                </a:solidFill>
                <a:latin typeface="Calibri"/>
                <a:ea typeface="Calibri"/>
                <a:cs typeface="Calibri"/>
                <a:sym typeface="Calibri"/>
              </a:rPr>
              <a:t>sent</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smtClean="0">
                <a:solidFill>
                  <a:schemeClr val="lt1"/>
                </a:solidFill>
                <a:latin typeface="Calibri"/>
                <a:ea typeface="Calibri"/>
                <a:cs typeface="Calibri"/>
                <a:sym typeface="Calibri"/>
              </a:rPr>
              <a:t>instructions </a:t>
            </a:r>
            <a:r>
              <a:rPr lang="en-US" sz="1800" b="1" dirty="0">
                <a:solidFill>
                  <a:schemeClr val="lt1"/>
                </a:solidFill>
                <a:latin typeface="Calibri"/>
                <a:ea typeface="Calibri"/>
                <a:cs typeface="Calibri"/>
                <a:sym typeface="Calibri"/>
              </a:rPr>
              <a:t>by his </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a:solidFill>
                  <a:schemeClr val="lt1"/>
                </a:solidFill>
                <a:latin typeface="Calibri"/>
                <a:ea typeface="Calibri"/>
                <a:cs typeface="Calibri"/>
                <a:sym typeface="Calibri"/>
              </a:rPr>
              <a:t>email and redirect the </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a:solidFill>
                  <a:schemeClr val="lt1"/>
                </a:solidFill>
                <a:latin typeface="Calibri"/>
                <a:ea typeface="Calibri"/>
                <a:cs typeface="Calibri"/>
                <a:sym typeface="Calibri"/>
              </a:rPr>
              <a:t>user to reset activity to </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a:solidFill>
                  <a:schemeClr val="lt1"/>
                </a:solidFill>
                <a:latin typeface="Calibri"/>
                <a:ea typeface="Calibri"/>
                <a:cs typeface="Calibri"/>
                <a:sym typeface="Calibri"/>
              </a:rPr>
              <a:t>correctly change the</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smtClean="0">
                <a:solidFill>
                  <a:schemeClr val="lt1"/>
                </a:solidFill>
                <a:latin typeface="Calibri"/>
                <a:ea typeface="Calibri"/>
                <a:cs typeface="Calibri"/>
                <a:sym typeface="Calibri"/>
              </a:rPr>
              <a:t>password </a:t>
            </a:r>
            <a:r>
              <a:rPr lang="en-US" sz="1800" b="1" dirty="0">
                <a:solidFill>
                  <a:schemeClr val="lt1"/>
                </a:solidFill>
                <a:latin typeface="Calibri"/>
                <a:ea typeface="Calibri"/>
                <a:cs typeface="Calibri"/>
                <a:sym typeface="Calibri"/>
              </a:rPr>
              <a:t>and </a:t>
            </a:r>
            <a:endParaRPr sz="1800" b="1" dirty="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b="1" dirty="0">
                <a:solidFill>
                  <a:schemeClr val="lt1"/>
                </a:solidFill>
                <a:latin typeface="Calibri"/>
                <a:ea typeface="Calibri"/>
                <a:cs typeface="Calibri"/>
                <a:sym typeface="Calibri"/>
              </a:rPr>
              <a:t>log in again</a:t>
            </a:r>
            <a:endParaRPr sz="1800" b="1"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5"/>
          <p:cNvSpPr txBox="1">
            <a:spLocks noGrp="1"/>
          </p:cNvSpPr>
          <p:nvPr>
            <p:ph type="title"/>
          </p:nvPr>
        </p:nvSpPr>
        <p:spPr>
          <a:xfrm>
            <a:off x="457200" y="545692"/>
            <a:ext cx="3751397"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Profile page </a:t>
            </a:r>
            <a:endParaRPr dirty="0"/>
          </a:p>
        </p:txBody>
      </p:sp>
      <p:sp>
        <p:nvSpPr>
          <p:cNvPr id="417" name="Google Shape;417;p45"/>
          <p:cNvSpPr txBox="1">
            <a:spLocks noGrp="1"/>
          </p:cNvSpPr>
          <p:nvPr>
            <p:ph type="body" idx="1"/>
          </p:nvPr>
        </p:nvSpPr>
        <p:spPr>
          <a:xfrm>
            <a:off x="457200" y="1183005"/>
            <a:ext cx="8229600" cy="1108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solidFill>
                  <a:schemeClr val="lt1"/>
                </a:solidFill>
              </a:rPr>
              <a:t>W</a:t>
            </a:r>
            <a:r>
              <a:rPr lang="en-US" b="1" dirty="0" smtClean="0">
                <a:solidFill>
                  <a:schemeClr val="lt1"/>
                </a:solidFill>
              </a:rPr>
              <a:t>hen </a:t>
            </a:r>
            <a:r>
              <a:rPr lang="en-US" b="1" dirty="0">
                <a:solidFill>
                  <a:schemeClr val="lt1"/>
                </a:solidFill>
              </a:rPr>
              <a:t>the user log in for the first time the app automatically</a:t>
            </a:r>
            <a:endParaRPr b="1" dirty="0">
              <a:solidFill>
                <a:schemeClr val="lt1"/>
              </a:solidFill>
            </a:endParaRPr>
          </a:p>
          <a:p>
            <a:pPr marL="0" lvl="0" indent="0" algn="l" rtl="0">
              <a:spcBef>
                <a:spcPts val="0"/>
              </a:spcBef>
              <a:spcAft>
                <a:spcPts val="0"/>
              </a:spcAft>
              <a:buNone/>
            </a:pPr>
            <a:r>
              <a:rPr lang="en-US" b="1" dirty="0" smtClean="0">
                <a:solidFill>
                  <a:schemeClr val="lt1"/>
                </a:solidFill>
              </a:rPr>
              <a:t>intent </a:t>
            </a:r>
            <a:r>
              <a:rPr lang="en-US" b="1" dirty="0">
                <a:solidFill>
                  <a:schemeClr val="lt1"/>
                </a:solidFill>
              </a:rPr>
              <a:t>to the profile page to enter all essential data that will </a:t>
            </a:r>
            <a:endParaRPr b="1" dirty="0">
              <a:solidFill>
                <a:schemeClr val="lt1"/>
              </a:solidFill>
            </a:endParaRPr>
          </a:p>
          <a:p>
            <a:pPr marL="0" lvl="0" indent="0" algn="l" rtl="0">
              <a:spcBef>
                <a:spcPts val="0"/>
              </a:spcBef>
              <a:spcAft>
                <a:spcPts val="0"/>
              </a:spcAft>
              <a:buNone/>
            </a:pPr>
            <a:r>
              <a:rPr lang="en-US" b="1" dirty="0">
                <a:solidFill>
                  <a:schemeClr val="lt1"/>
                </a:solidFill>
              </a:rPr>
              <a:t>storing in </a:t>
            </a:r>
            <a:r>
              <a:rPr lang="en-US" b="1" dirty="0" err="1">
                <a:solidFill>
                  <a:schemeClr val="lt1"/>
                </a:solidFill>
              </a:rPr>
              <a:t>supabase</a:t>
            </a:r>
            <a:r>
              <a:rPr lang="en-US" b="1" dirty="0">
                <a:solidFill>
                  <a:schemeClr val="lt1"/>
                </a:solidFill>
              </a:rPr>
              <a:t> and using it for all functions in</a:t>
            </a:r>
            <a:endParaRPr b="1" dirty="0">
              <a:solidFill>
                <a:schemeClr val="lt1"/>
              </a:solidFill>
            </a:endParaRPr>
          </a:p>
          <a:p>
            <a:pPr marL="0" lvl="0" indent="0" algn="l" rtl="0">
              <a:spcBef>
                <a:spcPts val="0"/>
              </a:spcBef>
              <a:spcAft>
                <a:spcPts val="0"/>
              </a:spcAft>
              <a:buNone/>
            </a:pPr>
            <a:r>
              <a:rPr lang="en-US" b="1" dirty="0" smtClean="0">
                <a:solidFill>
                  <a:schemeClr val="lt1"/>
                </a:solidFill>
              </a:rPr>
              <a:t>app </a:t>
            </a:r>
            <a:r>
              <a:rPr lang="en-US" b="1" dirty="0">
                <a:solidFill>
                  <a:schemeClr val="lt1"/>
                </a:solidFill>
              </a:rPr>
              <a:t>and then intent to home </a:t>
            </a:r>
            <a:r>
              <a:rPr lang="en-US" b="1" dirty="0" smtClean="0">
                <a:solidFill>
                  <a:schemeClr val="lt1"/>
                </a:solidFill>
              </a:rPr>
              <a:t>again.</a:t>
            </a:r>
            <a:endParaRPr b="1" dirty="0">
              <a:solidFill>
                <a:schemeClr val="lt1"/>
              </a:solidFill>
            </a:endParaRPr>
          </a:p>
        </p:txBody>
      </p:sp>
      <p:sp>
        <p:nvSpPr>
          <p:cNvPr id="418" name="Google Shape;418;p45"/>
          <p:cNvSpPr txBox="1"/>
          <p:nvPr/>
        </p:nvSpPr>
        <p:spPr>
          <a:xfrm>
            <a:off x="117987" y="2542265"/>
            <a:ext cx="66411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Wingdings" panose="05000000000000000000" pitchFamily="2" charset="2"/>
              <a:buChar char="q"/>
            </a:pPr>
            <a:r>
              <a:rPr lang="en-US" sz="1800" b="1" dirty="0">
                <a:solidFill>
                  <a:schemeClr val="bg1"/>
                </a:solidFill>
                <a:latin typeface="Calibri"/>
                <a:ea typeface="Calibri"/>
                <a:cs typeface="Calibri"/>
                <a:sym typeface="Calibri"/>
              </a:rPr>
              <a:t>Enter and edit profile image </a:t>
            </a:r>
            <a:endParaRPr sz="1800" b="1" dirty="0">
              <a:solidFill>
                <a:schemeClr val="bg1"/>
              </a:solidFill>
              <a:latin typeface="Calibri"/>
              <a:ea typeface="Calibri"/>
              <a:cs typeface="Calibri"/>
              <a:sym typeface="Calibri"/>
            </a:endParaRPr>
          </a:p>
          <a:p>
            <a:pPr marL="457200" lvl="0" indent="-342900" algn="l" rtl="0">
              <a:spcBef>
                <a:spcPts val="0"/>
              </a:spcBef>
              <a:spcAft>
                <a:spcPts val="0"/>
              </a:spcAft>
              <a:buSzPts val="1800"/>
              <a:buFont typeface="Wingdings" panose="05000000000000000000" pitchFamily="2" charset="2"/>
              <a:buChar char="q"/>
            </a:pPr>
            <a:r>
              <a:rPr lang="en-US" sz="1800" b="1" dirty="0">
                <a:solidFill>
                  <a:schemeClr val="bg1"/>
                </a:solidFill>
                <a:latin typeface="Calibri"/>
                <a:ea typeface="Calibri"/>
                <a:cs typeface="Calibri"/>
                <a:sym typeface="Calibri"/>
              </a:rPr>
              <a:t>The phone number </a:t>
            </a:r>
            <a:endParaRPr sz="1800" b="1" dirty="0">
              <a:solidFill>
                <a:schemeClr val="bg1"/>
              </a:solidFill>
              <a:latin typeface="Calibri"/>
              <a:ea typeface="Calibri"/>
              <a:cs typeface="Calibri"/>
              <a:sym typeface="Calibri"/>
            </a:endParaRPr>
          </a:p>
          <a:p>
            <a:pPr marL="457200" lvl="0" indent="-342900" algn="l" rtl="0">
              <a:spcBef>
                <a:spcPts val="0"/>
              </a:spcBef>
              <a:spcAft>
                <a:spcPts val="0"/>
              </a:spcAft>
              <a:buSzPts val="1800"/>
              <a:buFont typeface="Wingdings" panose="05000000000000000000" pitchFamily="2" charset="2"/>
              <a:buChar char="q"/>
            </a:pPr>
            <a:r>
              <a:rPr lang="en-US" sz="1800" b="1" dirty="0">
                <a:solidFill>
                  <a:schemeClr val="bg1"/>
                </a:solidFill>
                <a:latin typeface="Calibri"/>
                <a:ea typeface="Calibri"/>
                <a:cs typeface="Calibri"/>
                <a:sym typeface="Calibri"/>
              </a:rPr>
              <a:t>The bio</a:t>
            </a:r>
            <a:endParaRPr sz="1800" b="1" dirty="0">
              <a:solidFill>
                <a:schemeClr val="bg1"/>
              </a:solidFill>
              <a:latin typeface="Calibri"/>
              <a:ea typeface="Calibri"/>
              <a:cs typeface="Calibri"/>
              <a:sym typeface="Calibri"/>
            </a:endParaRPr>
          </a:p>
          <a:p>
            <a:pPr marL="457200" lvl="0" indent="-342900" algn="l" rtl="0">
              <a:spcBef>
                <a:spcPts val="0"/>
              </a:spcBef>
              <a:spcAft>
                <a:spcPts val="0"/>
              </a:spcAft>
              <a:buSzPts val="1800"/>
              <a:buFont typeface="Wingdings" panose="05000000000000000000" pitchFamily="2" charset="2"/>
              <a:buChar char="q"/>
            </a:pPr>
            <a:r>
              <a:rPr lang="en-US" sz="1800" b="1" dirty="0">
                <a:solidFill>
                  <a:schemeClr val="bg1"/>
                </a:solidFill>
                <a:latin typeface="Calibri"/>
                <a:ea typeface="Calibri"/>
                <a:cs typeface="Calibri"/>
                <a:sym typeface="Calibri"/>
              </a:rPr>
              <a:t>The name of the user </a:t>
            </a:r>
            <a:endParaRPr sz="1800" b="1" dirty="0">
              <a:solidFill>
                <a:schemeClr val="bg1"/>
              </a:solidFill>
              <a:latin typeface="Calibri"/>
              <a:ea typeface="Calibri"/>
              <a:cs typeface="Calibri"/>
              <a:sym typeface="Calibri"/>
            </a:endParaRPr>
          </a:p>
        </p:txBody>
      </p:sp>
      <p:pic>
        <p:nvPicPr>
          <p:cNvPr id="419" name="Google Shape;419;p45"/>
          <p:cNvPicPr preferRelativeResize="0"/>
          <p:nvPr/>
        </p:nvPicPr>
        <p:blipFill>
          <a:blip r:embed="rId3">
            <a:alphaModFix/>
          </a:blip>
          <a:stretch>
            <a:fillRect/>
          </a:stretch>
        </p:blipFill>
        <p:spPr>
          <a:xfrm>
            <a:off x="6492531" y="831778"/>
            <a:ext cx="2297508" cy="3870458"/>
          </a:xfrm>
          <a:prstGeom prst="rect">
            <a:avLst/>
          </a:prstGeom>
          <a:noFill/>
          <a:ln>
            <a:noFill/>
          </a:ln>
          <a:effectLst>
            <a:glow rad="139700">
              <a:schemeClr val="accent5">
                <a:satMod val="175000"/>
                <a:alpha val="40000"/>
              </a:schemeClr>
            </a:glow>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Add Contact Activity :-</a:t>
            </a:r>
            <a:endParaRPr/>
          </a:p>
        </p:txBody>
      </p:sp>
      <p:sp>
        <p:nvSpPr>
          <p:cNvPr id="425" name="Google Shape;425;p46"/>
          <p:cNvSpPr txBox="1">
            <a:spLocks noGrp="1"/>
          </p:cNvSpPr>
          <p:nvPr>
            <p:ph type="body" idx="1"/>
          </p:nvPr>
        </p:nvSpPr>
        <p:spPr>
          <a:xfrm>
            <a:off x="457200" y="1183005"/>
            <a:ext cx="8229600" cy="554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solidFill>
                  <a:schemeClr val="lt1"/>
                </a:solidFill>
              </a:rPr>
              <a:t>Which the user can add new contact and save it in his device and we can navigate to this by floating action button from the home page.</a:t>
            </a:r>
            <a:endParaRPr b="1" dirty="0">
              <a:solidFill>
                <a:schemeClr val="lt1"/>
              </a:solidFill>
            </a:endParaRPr>
          </a:p>
        </p:txBody>
      </p:sp>
      <p:pic>
        <p:nvPicPr>
          <p:cNvPr id="426" name="Google Shape;426;p46"/>
          <p:cNvPicPr preferRelativeResize="0"/>
          <p:nvPr/>
        </p:nvPicPr>
        <p:blipFill>
          <a:blip r:embed="rId3">
            <a:alphaModFix/>
          </a:blip>
          <a:stretch>
            <a:fillRect/>
          </a:stretch>
        </p:blipFill>
        <p:spPr>
          <a:xfrm>
            <a:off x="5720278" y="1818221"/>
            <a:ext cx="2619016" cy="3101594"/>
          </a:xfrm>
          <a:prstGeom prst="rect">
            <a:avLst/>
          </a:prstGeom>
          <a:noFill/>
          <a:ln>
            <a:noFill/>
          </a:ln>
          <a:effectLst>
            <a:glow rad="139700">
              <a:schemeClr val="accent5">
                <a:satMod val="175000"/>
                <a:alpha val="40000"/>
              </a:schemeClr>
            </a:glo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0"/>
          <p:cNvSpPr txBox="1">
            <a:spLocks noGrp="1"/>
          </p:cNvSpPr>
          <p:nvPr>
            <p:ph type="title"/>
          </p:nvPr>
        </p:nvSpPr>
        <p:spPr>
          <a:xfrm>
            <a:off x="281177" y="0"/>
            <a:ext cx="8562975" cy="680846"/>
          </a:xfrm>
          <a:prstGeom prst="rect">
            <a:avLst/>
          </a:prstGeom>
          <a:noFill/>
          <a:ln>
            <a:noFill/>
          </a:ln>
        </p:spPr>
        <p:txBody>
          <a:bodyPr spcFirstLastPara="1" wrap="square" lIns="0" tIns="183700" rIns="0" bIns="0" anchor="t" anchorCtr="0">
            <a:spAutoFit/>
          </a:bodyPr>
          <a:lstStyle/>
          <a:p>
            <a:pPr marL="1912620" lvl="0" indent="0" algn="l" rtl="0">
              <a:lnSpc>
                <a:spcPct val="100000"/>
              </a:lnSpc>
              <a:spcBef>
                <a:spcPts val="0"/>
              </a:spcBef>
              <a:spcAft>
                <a:spcPts val="0"/>
              </a:spcAft>
              <a:buNone/>
            </a:pPr>
            <a:r>
              <a:rPr lang="en-US" dirty="0"/>
              <a:t>STATE-OF-THE-ART LITERATURE</a:t>
            </a:r>
            <a:endParaRPr dirty="0"/>
          </a:p>
        </p:txBody>
      </p:sp>
      <p:graphicFrame>
        <p:nvGraphicFramePr>
          <p:cNvPr id="94" name="Google Shape;94;p10"/>
          <p:cNvGraphicFramePr/>
          <p:nvPr>
            <p:extLst>
              <p:ext uri="{D42A27DB-BD31-4B8C-83A1-F6EECF244321}">
                <p14:modId xmlns:p14="http://schemas.microsoft.com/office/powerpoint/2010/main" val="1028694586"/>
              </p:ext>
            </p:extLst>
          </p:nvPr>
        </p:nvGraphicFramePr>
        <p:xfrm>
          <a:off x="0" y="713090"/>
          <a:ext cx="9144000" cy="3442975"/>
        </p:xfrm>
        <a:graphic>
          <a:graphicData uri="http://schemas.openxmlformats.org/drawingml/2006/table">
            <a:tbl>
              <a:tblPr firstRow="1" bandRow="1">
                <a:noFill/>
                <a:tableStyleId>{583C87A8-3E23-4C93-A01B-D5121C449934}</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914400">
                <a:tc>
                  <a:txBody>
                    <a:bodyPr/>
                    <a:lstStyle/>
                    <a:p>
                      <a:pPr marL="0" marR="0" lvl="0" indent="0" algn="ctr" rtl="0">
                        <a:lnSpc>
                          <a:spcPct val="100000"/>
                        </a:lnSpc>
                        <a:spcBef>
                          <a:spcPts val="0"/>
                        </a:spcBef>
                        <a:spcAft>
                          <a:spcPts val="0"/>
                        </a:spcAft>
                        <a:buNone/>
                      </a:pPr>
                      <a:r>
                        <a:rPr lang="en-US" sz="2400" b="1" u="none" strike="noStrike" cap="none" dirty="0">
                          <a:solidFill>
                            <a:srgbClr val="F3F3F3"/>
                          </a:solidFill>
                          <a:latin typeface="Calibri"/>
                          <a:ea typeface="Calibri"/>
                          <a:cs typeface="Calibri"/>
                          <a:sym typeface="Calibri"/>
                        </a:rPr>
                        <a:t>Approach</a:t>
                      </a:r>
                      <a:endParaRPr sz="2400" u="none" strike="noStrike" cap="none" dirty="0">
                        <a:latin typeface="Calibri"/>
                        <a:ea typeface="Calibri"/>
                        <a:cs typeface="Calibri"/>
                        <a:sym typeface="Calibri"/>
                      </a:endParaRPr>
                    </a:p>
                  </a:txBody>
                  <a:tcPr marL="0" marR="0" marT="236850"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None/>
                      </a:pPr>
                      <a:r>
                        <a:rPr lang="en-US" sz="1800" b="1" u="none" strike="noStrike" cap="none">
                          <a:solidFill>
                            <a:schemeClr val="lt1"/>
                          </a:solidFill>
                          <a:latin typeface="Calibri"/>
                          <a:ea typeface="Calibri"/>
                          <a:cs typeface="Calibri"/>
                          <a:sym typeface="Calibri"/>
                        </a:rPr>
                        <a:t>HOG + SVM</a:t>
                      </a:r>
                      <a:endParaRPr sz="2400" b="1" u="none" strike="noStrike" cap="none">
                        <a:solidFill>
                          <a:schemeClr val="lt1"/>
                        </a:solidFill>
                        <a:latin typeface="Calibri"/>
                        <a:ea typeface="Calibri"/>
                        <a:cs typeface="Calibri"/>
                        <a:sym typeface="Calibri"/>
                      </a:endParaRPr>
                    </a:p>
                  </a:txBody>
                  <a:tcPr marL="0" marR="0" marT="236850"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None/>
                      </a:pPr>
                      <a:r>
                        <a:rPr lang="en-US" sz="1800" b="1" u="none" strike="noStrike" cap="none" dirty="0">
                          <a:solidFill>
                            <a:schemeClr val="lt1"/>
                          </a:solidFill>
                          <a:latin typeface="Calibri"/>
                          <a:ea typeface="Calibri"/>
                          <a:cs typeface="Calibri"/>
                          <a:sym typeface="Calibri"/>
                        </a:rPr>
                        <a:t>Kinematic features + HMM</a:t>
                      </a:r>
                      <a:endParaRPr sz="2400" b="1" u="none" strike="noStrike" cap="none" dirty="0">
                        <a:solidFill>
                          <a:schemeClr val="lt1"/>
                        </a:solidFill>
                        <a:latin typeface="Calibri"/>
                        <a:ea typeface="Calibri"/>
                        <a:cs typeface="Calibri"/>
                        <a:sym typeface="Calibri"/>
                      </a:endParaRPr>
                    </a:p>
                  </a:txBody>
                  <a:tcPr marL="0" marR="0" marT="236850"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334010" marR="313690" lvl="0" indent="-12700" algn="l" rtl="0">
                        <a:lnSpc>
                          <a:spcPct val="100000"/>
                        </a:lnSpc>
                        <a:spcBef>
                          <a:spcPts val="0"/>
                        </a:spcBef>
                        <a:spcAft>
                          <a:spcPts val="0"/>
                        </a:spcAft>
                        <a:buNone/>
                      </a:pPr>
                      <a:r>
                        <a:rPr lang="en-US" sz="1400" b="1" u="none" strike="noStrike" cap="none">
                          <a:solidFill>
                            <a:schemeClr val="lt1"/>
                          </a:solidFill>
                          <a:latin typeface="Calibri"/>
                          <a:ea typeface="Calibri"/>
                          <a:cs typeface="Calibri"/>
                          <a:sym typeface="Calibri"/>
                        </a:rPr>
                        <a:t>Preprocessed CNN + data augmentation</a:t>
                      </a:r>
                      <a:endParaRPr sz="2400" b="1" u="none" strike="noStrike" cap="none">
                        <a:solidFill>
                          <a:schemeClr val="lt1"/>
                        </a:solidFill>
                        <a:latin typeface="Calibri"/>
                        <a:ea typeface="Calibri"/>
                        <a:cs typeface="Calibri"/>
                        <a:sym typeface="Calibri"/>
                      </a:endParaRPr>
                    </a:p>
                  </a:txBody>
                  <a:tcPr marL="0" marR="0" marT="53975"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356870" marR="349250" lvl="0" indent="208278" algn="l" rtl="0">
                        <a:lnSpc>
                          <a:spcPct val="100000"/>
                        </a:lnSpc>
                        <a:spcBef>
                          <a:spcPts val="0"/>
                        </a:spcBef>
                        <a:spcAft>
                          <a:spcPts val="0"/>
                        </a:spcAft>
                        <a:buNone/>
                      </a:pPr>
                      <a:r>
                        <a:rPr lang="en-US" sz="1400" b="1" u="none" strike="noStrike" cap="none" dirty="0">
                          <a:solidFill>
                            <a:schemeClr val="lt1"/>
                          </a:solidFill>
                          <a:latin typeface="Calibri"/>
                          <a:ea typeface="Calibri"/>
                          <a:cs typeface="Calibri"/>
                          <a:sym typeface="Calibri"/>
                        </a:rPr>
                        <a:t>Transfer Learning (InceptionV3)</a:t>
                      </a:r>
                      <a:endParaRPr sz="2000" b="1" u="none" strike="noStrike" cap="none" dirty="0">
                        <a:solidFill>
                          <a:schemeClr val="lt1"/>
                        </a:solidFill>
                        <a:latin typeface="Calibri"/>
                        <a:ea typeface="Calibri"/>
                        <a:cs typeface="Calibri"/>
                        <a:sym typeface="Calibri"/>
                      </a:endParaRPr>
                    </a:p>
                  </a:txBody>
                  <a:tcPr marL="0" marR="0" marT="53975"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extLst>
                  <a:ext uri="{0D108BD9-81ED-4DB2-BD59-A6C34878D82A}">
                    <a16:rowId xmlns:a16="http://schemas.microsoft.com/office/drawing/2014/main" val="10000"/>
                  </a:ext>
                </a:extLst>
              </a:tr>
              <a:tr h="1249050">
                <a:tc>
                  <a:txBody>
                    <a:bodyPr/>
                    <a:lstStyle/>
                    <a:p>
                      <a:pPr marL="0" marR="0" lvl="0" indent="0" algn="l" rtl="0">
                        <a:lnSpc>
                          <a:spcPct val="100000"/>
                        </a:lnSpc>
                        <a:spcBef>
                          <a:spcPts val="0"/>
                        </a:spcBef>
                        <a:spcAft>
                          <a:spcPts val="0"/>
                        </a:spcAft>
                        <a:buNone/>
                      </a:pPr>
                      <a:endParaRPr sz="2400" u="none" strike="noStrike" cap="none">
                        <a:latin typeface="Times New Roman"/>
                        <a:ea typeface="Times New Roman"/>
                        <a:cs typeface="Times New Roman"/>
                        <a:sym typeface="Times New Roman"/>
                      </a:endParaRPr>
                    </a:p>
                    <a:p>
                      <a:pPr marL="635" marR="0" lvl="0" indent="0" algn="ctr" rtl="0">
                        <a:lnSpc>
                          <a:spcPct val="100000"/>
                        </a:lnSpc>
                        <a:spcBef>
                          <a:spcPts val="0"/>
                        </a:spcBef>
                        <a:spcAft>
                          <a:spcPts val="0"/>
                        </a:spcAft>
                        <a:buNone/>
                      </a:pPr>
                      <a:r>
                        <a:rPr lang="en-US" sz="2400" b="1" u="none" strike="noStrike" cap="none">
                          <a:solidFill>
                            <a:srgbClr val="F3F3F3"/>
                          </a:solidFill>
                          <a:latin typeface="Trebuchet MS"/>
                          <a:ea typeface="Trebuchet MS"/>
                          <a:cs typeface="Trebuchet MS"/>
                          <a:sym typeface="Trebuchet MS"/>
                        </a:rPr>
                        <a:t>Paper</a:t>
                      </a:r>
                      <a:endParaRPr sz="2400" u="none" strike="noStrike" cap="none">
                        <a:latin typeface="Trebuchet MS"/>
                        <a:ea typeface="Trebuchet MS"/>
                        <a:cs typeface="Trebuchet MS"/>
                        <a:sym typeface="Trebuchet MS"/>
                      </a:endParaRPr>
                    </a:p>
                  </a:txBody>
                  <a:tcPr marL="0" marR="0" marT="72400"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None/>
                      </a:pPr>
                      <a:r>
                        <a:rPr lang="en-US" sz="1800" b="1" u="none" strike="noStrike" cap="none" dirty="0" err="1">
                          <a:solidFill>
                            <a:schemeClr val="lt1"/>
                          </a:solidFill>
                          <a:latin typeface="Calibri"/>
                          <a:ea typeface="Calibri"/>
                          <a:cs typeface="Calibri"/>
                          <a:sym typeface="Calibri"/>
                        </a:rPr>
                        <a:t>Alfergani</a:t>
                      </a:r>
                      <a:r>
                        <a:rPr lang="en-US" sz="1800" b="1" u="none" strike="noStrike" cap="none" dirty="0">
                          <a:solidFill>
                            <a:schemeClr val="lt1"/>
                          </a:solidFill>
                          <a:latin typeface="Calibri"/>
                          <a:ea typeface="Calibri"/>
                          <a:cs typeface="Calibri"/>
                          <a:sym typeface="Calibri"/>
                        </a:rPr>
                        <a:t> et al. (2013)</a:t>
                      </a:r>
                      <a:endParaRPr sz="1400" b="1" u="none" strike="noStrike" cap="none" dirty="0">
                        <a:solidFill>
                          <a:schemeClr val="lt1"/>
                        </a:solidFill>
                        <a:latin typeface="Trebuchet MS"/>
                        <a:ea typeface="Trebuchet MS"/>
                        <a:cs typeface="Trebuchet MS"/>
                        <a:sym typeface="Trebuchet MS"/>
                      </a:endParaRPr>
                    </a:p>
                  </a:txBody>
                  <a:tcPr marL="0" marR="0" marT="186700"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142875" marR="137160" lvl="0" indent="141605" algn="l" rtl="0">
                        <a:lnSpc>
                          <a:spcPct val="100000"/>
                        </a:lnSpc>
                        <a:spcBef>
                          <a:spcPts val="0"/>
                        </a:spcBef>
                        <a:spcAft>
                          <a:spcPts val="0"/>
                        </a:spcAft>
                        <a:buNone/>
                      </a:pPr>
                      <a:r>
                        <a:rPr lang="en-US" sz="1600" b="1" u="none" strike="noStrike" cap="none">
                          <a:solidFill>
                            <a:schemeClr val="lt1"/>
                          </a:solidFill>
                          <a:latin typeface="Calibri"/>
                          <a:ea typeface="Calibri"/>
                          <a:cs typeface="Calibri"/>
                          <a:sym typeface="Calibri"/>
                        </a:rPr>
                        <a:t>Al‐Mahadin &amp; Jamous (2015)</a:t>
                      </a:r>
                      <a:endParaRPr sz="1400" b="1" u="none" strike="noStrike" cap="none">
                        <a:solidFill>
                          <a:schemeClr val="lt1"/>
                        </a:solidFill>
                        <a:latin typeface="Trebuchet MS"/>
                        <a:ea typeface="Trebuchet MS"/>
                        <a:cs typeface="Trebuchet MS"/>
                        <a:sym typeface="Trebuchet MS"/>
                      </a:endParaRPr>
                    </a:p>
                  </a:txBody>
                  <a:tcPr marL="0" marR="0" marT="186700"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164465" marR="156845" lvl="0" indent="184150" algn="l" rtl="0">
                        <a:lnSpc>
                          <a:spcPct val="100000"/>
                        </a:lnSpc>
                        <a:spcBef>
                          <a:spcPts val="0"/>
                        </a:spcBef>
                        <a:spcAft>
                          <a:spcPts val="0"/>
                        </a:spcAft>
                        <a:buNone/>
                      </a:pPr>
                      <a:r>
                        <a:rPr lang="en-US" sz="1800" b="1" u="none" strike="noStrike" cap="none">
                          <a:solidFill>
                            <a:schemeClr val="lt1"/>
                          </a:solidFill>
                          <a:latin typeface="Calibri"/>
                          <a:ea typeface="Calibri"/>
                          <a:cs typeface="Calibri"/>
                          <a:sym typeface="Calibri"/>
                        </a:rPr>
                        <a:t>Hussein et al. (2019)</a:t>
                      </a:r>
                      <a:endParaRPr sz="1400" b="1" u="none" strike="noStrike" cap="none">
                        <a:solidFill>
                          <a:schemeClr val="lt1"/>
                        </a:solidFill>
                        <a:latin typeface="Trebuchet MS"/>
                        <a:ea typeface="Trebuchet MS"/>
                        <a:cs typeface="Trebuchet MS"/>
                        <a:sym typeface="Trebuchet MS"/>
                      </a:endParaRPr>
                    </a:p>
                  </a:txBody>
                  <a:tcPr marL="0" marR="0" marT="80000"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None/>
                      </a:pPr>
                      <a:r>
                        <a:rPr lang="en-US" sz="1800" b="1" u="none" strike="noStrike" cap="none" dirty="0">
                          <a:solidFill>
                            <a:schemeClr val="lt1"/>
                          </a:solidFill>
                          <a:latin typeface="Calibri"/>
                          <a:ea typeface="Calibri"/>
                          <a:cs typeface="Calibri"/>
                          <a:sym typeface="Calibri"/>
                        </a:rPr>
                        <a:t>Omar &amp; El‐Sayed (2021)</a:t>
                      </a:r>
                      <a:endParaRPr sz="1400" b="1" u="none" strike="noStrike" cap="none" dirty="0">
                        <a:solidFill>
                          <a:schemeClr val="lt1"/>
                        </a:solidFill>
                        <a:latin typeface="Trebuchet MS"/>
                        <a:ea typeface="Trebuchet MS"/>
                        <a:cs typeface="Trebuchet MS"/>
                        <a:sym typeface="Trebuchet MS"/>
                      </a:endParaRPr>
                    </a:p>
                  </a:txBody>
                  <a:tcPr marL="0" marR="0" marT="80000"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extLst>
                  <a:ext uri="{0D108BD9-81ED-4DB2-BD59-A6C34878D82A}">
                    <a16:rowId xmlns:a16="http://schemas.microsoft.com/office/drawing/2014/main" val="10001"/>
                  </a:ext>
                </a:extLst>
              </a:tr>
              <a:tr h="1279525">
                <a:tc>
                  <a:txBody>
                    <a:bodyPr/>
                    <a:lstStyle/>
                    <a:p>
                      <a:pPr marL="264160" marR="222884" lvl="0" indent="-33654" algn="just" rtl="0">
                        <a:lnSpc>
                          <a:spcPct val="100000"/>
                        </a:lnSpc>
                        <a:spcBef>
                          <a:spcPts val="0"/>
                        </a:spcBef>
                        <a:spcAft>
                          <a:spcPts val="0"/>
                        </a:spcAft>
                        <a:buNone/>
                      </a:pPr>
                      <a:r>
                        <a:rPr lang="en-US" sz="2400" b="1" u="none" strike="noStrike" cap="none" dirty="0">
                          <a:solidFill>
                            <a:srgbClr val="F3F3F3"/>
                          </a:solidFill>
                          <a:latin typeface="Trebuchet MS"/>
                          <a:ea typeface="Trebuchet MS"/>
                          <a:cs typeface="Trebuchet MS"/>
                          <a:sym typeface="Trebuchet MS"/>
                        </a:rPr>
                        <a:t>Dataset &amp; Reported Accuracy</a:t>
                      </a:r>
                      <a:endParaRPr sz="2400" u="none" strike="noStrike" cap="none" dirty="0">
                        <a:latin typeface="Trebuchet MS"/>
                        <a:ea typeface="Trebuchet MS"/>
                        <a:cs typeface="Trebuchet MS"/>
                        <a:sym typeface="Trebuchet MS"/>
                      </a:endParaRPr>
                    </a:p>
                  </a:txBody>
                  <a:tcPr marL="0" marR="0" marT="72400"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157480" marR="150495" lvl="0" indent="-1904" algn="ctr" rtl="0">
                        <a:lnSpc>
                          <a:spcPct val="100000"/>
                        </a:lnSpc>
                        <a:spcBef>
                          <a:spcPts val="0"/>
                        </a:spcBef>
                        <a:spcAft>
                          <a:spcPts val="0"/>
                        </a:spcAft>
                        <a:buNone/>
                      </a:pPr>
                      <a:r>
                        <a:rPr lang="en-US" sz="1400" b="1" u="none" strike="noStrike" cap="none">
                          <a:solidFill>
                            <a:schemeClr val="lt1"/>
                          </a:solidFill>
                          <a:latin typeface="Calibri"/>
                          <a:ea typeface="Calibri"/>
                          <a:cs typeface="Calibri"/>
                          <a:sym typeface="Calibri"/>
                        </a:rPr>
                        <a:t>1,000 images, 32 ArSL letters 76.4 % accuracy</a:t>
                      </a:r>
                      <a:endParaRPr sz="1100" b="1" u="none" strike="noStrike" cap="none">
                        <a:solidFill>
                          <a:schemeClr val="lt1"/>
                        </a:solidFill>
                        <a:latin typeface="Trebuchet MS"/>
                        <a:ea typeface="Trebuchet MS"/>
                        <a:cs typeface="Trebuchet MS"/>
                        <a:sym typeface="Trebuchet MS"/>
                      </a:endParaRPr>
                    </a:p>
                  </a:txBody>
                  <a:tcPr marL="0" marR="0" marT="202575"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158115" marR="150495" lvl="0" indent="-635" algn="ctr" rtl="0">
                        <a:lnSpc>
                          <a:spcPct val="100000"/>
                        </a:lnSpc>
                        <a:spcBef>
                          <a:spcPts val="0"/>
                        </a:spcBef>
                        <a:spcAft>
                          <a:spcPts val="0"/>
                        </a:spcAft>
                        <a:buNone/>
                      </a:pPr>
                      <a:r>
                        <a:rPr lang="en-US" sz="1400" b="1" u="none" strike="noStrike" cap="none">
                          <a:solidFill>
                            <a:schemeClr val="lt1"/>
                          </a:solidFill>
                          <a:latin typeface="Calibri"/>
                          <a:ea typeface="Calibri"/>
                          <a:cs typeface="Calibri"/>
                          <a:sym typeface="Calibri"/>
                        </a:rPr>
                        <a:t>15 video sequences, continuous ArSL 68.2 % word‐level recognition</a:t>
                      </a:r>
                      <a:endParaRPr sz="1400" b="1" u="none" strike="noStrike" cap="none">
                        <a:solidFill>
                          <a:schemeClr val="lt1"/>
                        </a:solidFill>
                        <a:latin typeface="Trebuchet MS"/>
                        <a:ea typeface="Trebuchet MS"/>
                        <a:cs typeface="Trebuchet MS"/>
                        <a:sym typeface="Trebuchet MS"/>
                      </a:endParaRPr>
                    </a:p>
                  </a:txBody>
                  <a:tcPr marL="0" marR="0" marT="202575"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123825" marR="116204" lvl="0" indent="0" algn="ctr" rtl="0">
                        <a:lnSpc>
                          <a:spcPct val="100000"/>
                        </a:lnSpc>
                        <a:spcBef>
                          <a:spcPts val="0"/>
                        </a:spcBef>
                        <a:spcAft>
                          <a:spcPts val="0"/>
                        </a:spcAft>
                        <a:buNone/>
                      </a:pPr>
                      <a:r>
                        <a:rPr lang="en-US" sz="1800" b="1" u="none" strike="noStrike" cap="none">
                          <a:solidFill>
                            <a:schemeClr val="lt1"/>
                          </a:solidFill>
                          <a:latin typeface="Calibri"/>
                          <a:ea typeface="Calibri"/>
                          <a:cs typeface="Calibri"/>
                          <a:sym typeface="Calibri"/>
                        </a:rPr>
                        <a:t>ArASL; varied illumination 82.7 % test accuracy</a:t>
                      </a:r>
                      <a:endParaRPr sz="1400" b="1" u="none" strike="noStrike" cap="none">
                        <a:solidFill>
                          <a:schemeClr val="lt1"/>
                        </a:solidFill>
                        <a:latin typeface="Trebuchet MS"/>
                        <a:ea typeface="Trebuchet MS"/>
                        <a:cs typeface="Trebuchet MS"/>
                        <a:sym typeface="Trebuchet MS"/>
                      </a:endParaRPr>
                    </a:p>
                  </a:txBody>
                  <a:tcPr marL="0" marR="0" marT="95875" marB="0">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l" rtl="0">
                        <a:lnSpc>
                          <a:spcPct val="107000"/>
                        </a:lnSpc>
                        <a:spcBef>
                          <a:spcPts val="0"/>
                        </a:spcBef>
                        <a:spcAft>
                          <a:spcPts val="0"/>
                        </a:spcAft>
                        <a:buNone/>
                      </a:pPr>
                      <a:r>
                        <a:rPr lang="en-US" sz="1200" b="1" u="none" strike="noStrike" cap="none" dirty="0">
                          <a:solidFill>
                            <a:schemeClr val="lt1"/>
                          </a:solidFill>
                          <a:latin typeface="Times New Roman"/>
                          <a:ea typeface="Times New Roman"/>
                          <a:cs typeface="Times New Roman"/>
                          <a:sym typeface="Times New Roman"/>
                        </a:rPr>
                        <a:t>  </a:t>
                      </a:r>
                      <a:r>
                        <a:rPr lang="en-US" sz="1400" b="1" u="none" strike="noStrike" cap="none" dirty="0" err="1">
                          <a:solidFill>
                            <a:schemeClr val="lt1"/>
                          </a:solidFill>
                          <a:latin typeface="Times New Roman"/>
                          <a:ea typeface="Times New Roman"/>
                          <a:cs typeface="Times New Roman"/>
                          <a:sym typeface="Times New Roman"/>
                        </a:rPr>
                        <a:t>ArASL</a:t>
                      </a:r>
                      <a:r>
                        <a:rPr lang="en-US" sz="1400" b="1" u="none" strike="noStrike" cap="none" dirty="0">
                          <a:solidFill>
                            <a:schemeClr val="lt1"/>
                          </a:solidFill>
                          <a:latin typeface="Times New Roman"/>
                          <a:ea typeface="Times New Roman"/>
                          <a:cs typeface="Times New Roman"/>
                          <a:sym typeface="Times New Roman"/>
                        </a:rPr>
                        <a:t> + synthetic    images 88.3% validation accuracy</a:t>
                      </a:r>
                      <a:endParaRPr dirty="0"/>
                    </a:p>
                    <a:p>
                      <a:pPr marL="0" marR="0" lvl="0" indent="0" algn="l" rtl="0">
                        <a:lnSpc>
                          <a:spcPct val="107000"/>
                        </a:lnSpc>
                        <a:spcBef>
                          <a:spcPts val="0"/>
                        </a:spcBef>
                        <a:spcAft>
                          <a:spcPts val="0"/>
                        </a:spcAft>
                        <a:buNone/>
                      </a:pPr>
                      <a:endParaRPr sz="1200" u="none" strike="noStrike" cap="none" dirty="0">
                        <a:latin typeface="Times New Roman"/>
                        <a:ea typeface="Times New Roman"/>
                        <a:cs typeface="Times New Roman"/>
                        <a:sym typeface="Times New Roman"/>
                      </a:endParaRPr>
                    </a:p>
                    <a:p>
                      <a:pPr marL="0" marR="0" lvl="0" indent="0" algn="l" rtl="0">
                        <a:lnSpc>
                          <a:spcPct val="107000"/>
                        </a:lnSpc>
                        <a:spcBef>
                          <a:spcPts val="0"/>
                        </a:spcBef>
                        <a:spcAft>
                          <a:spcPts val="0"/>
                        </a:spcAft>
                        <a:buNone/>
                      </a:pPr>
                      <a:endParaRPr sz="1100" u="none" strike="noStrike" cap="none" dirty="0">
                        <a:latin typeface="Calibri"/>
                        <a:ea typeface="Calibri"/>
                        <a:cs typeface="Calibri"/>
                        <a:sym typeface="Calibri"/>
                      </a:endParaRPr>
                    </a:p>
                  </a:txBody>
                  <a:tcPr marL="9525" marR="9525" marT="9525" marB="95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7"/>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Real-time Function:-</a:t>
            </a:r>
            <a:endParaRPr/>
          </a:p>
        </p:txBody>
      </p:sp>
      <p:sp>
        <p:nvSpPr>
          <p:cNvPr id="432" name="Google Shape;432;p47"/>
          <p:cNvSpPr txBox="1">
            <a:spLocks noGrp="1"/>
          </p:cNvSpPr>
          <p:nvPr>
            <p:ph type="body" idx="1"/>
          </p:nvPr>
        </p:nvSpPr>
        <p:spPr>
          <a:xfrm>
            <a:off x="457200" y="1183005"/>
            <a:ext cx="8229600" cy="831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solidFill>
                  <a:schemeClr val="lt1"/>
                </a:solidFill>
              </a:rPr>
              <a:t>W</a:t>
            </a:r>
            <a:r>
              <a:rPr lang="en-US" b="1" dirty="0" smtClean="0">
                <a:solidFill>
                  <a:schemeClr val="lt1"/>
                </a:solidFill>
              </a:rPr>
              <a:t>e </a:t>
            </a:r>
            <a:r>
              <a:rPr lang="en-US" b="1" dirty="0">
                <a:solidFill>
                  <a:schemeClr val="lt1"/>
                </a:solidFill>
              </a:rPr>
              <a:t>first will take about the database of </a:t>
            </a:r>
            <a:r>
              <a:rPr lang="en-US" b="1" dirty="0" err="1">
                <a:solidFill>
                  <a:schemeClr val="lt1"/>
                </a:solidFill>
              </a:rPr>
              <a:t>supabase</a:t>
            </a:r>
            <a:r>
              <a:rPr lang="en-US" b="1" dirty="0">
                <a:solidFill>
                  <a:schemeClr val="lt1"/>
                </a:solidFill>
              </a:rPr>
              <a:t> we storing the data in it that is responsible for all </a:t>
            </a:r>
            <a:r>
              <a:rPr lang="en-US" b="1" dirty="0" smtClean="0">
                <a:solidFill>
                  <a:schemeClr val="lt1"/>
                </a:solidFill>
              </a:rPr>
              <a:t>real time </a:t>
            </a:r>
            <a:r>
              <a:rPr lang="en-US" b="1" dirty="0">
                <a:solidFill>
                  <a:schemeClr val="lt1"/>
                </a:solidFill>
              </a:rPr>
              <a:t>functions by focus on the </a:t>
            </a:r>
            <a:r>
              <a:rPr lang="en-US" b="1" dirty="0" err="1" smtClean="0">
                <a:solidFill>
                  <a:schemeClr val="lt1"/>
                </a:solidFill>
              </a:rPr>
              <a:t>Usid</a:t>
            </a:r>
            <a:endParaRPr lang="en-US" b="1" dirty="0" smtClean="0">
              <a:solidFill>
                <a:schemeClr val="lt1"/>
              </a:solidFill>
            </a:endParaRPr>
          </a:p>
          <a:p>
            <a:pPr marL="0" lvl="0" indent="0" algn="l" rtl="0">
              <a:spcBef>
                <a:spcPts val="0"/>
              </a:spcBef>
              <a:spcAft>
                <a:spcPts val="0"/>
              </a:spcAft>
              <a:buNone/>
            </a:pPr>
            <a:r>
              <a:rPr lang="en-US" b="1" dirty="0" smtClean="0">
                <a:solidFill>
                  <a:schemeClr val="lt1"/>
                </a:solidFill>
              </a:rPr>
              <a:t>(</a:t>
            </a:r>
            <a:r>
              <a:rPr lang="en-US" b="1" dirty="0">
                <a:solidFill>
                  <a:schemeClr val="lt1"/>
                </a:solidFill>
              </a:rPr>
              <a:t>is that unique and auto-generated and use as sender or receiver </a:t>
            </a:r>
            <a:r>
              <a:rPr lang="en-US" b="1" dirty="0" smtClean="0">
                <a:solidFill>
                  <a:schemeClr val="lt1"/>
                </a:solidFill>
              </a:rPr>
              <a:t>id)</a:t>
            </a:r>
            <a:endParaRPr b="1" dirty="0">
              <a:solidFill>
                <a:schemeClr val="lt1"/>
              </a:solidFill>
            </a:endParaRPr>
          </a:p>
        </p:txBody>
      </p:sp>
      <p:sp>
        <p:nvSpPr>
          <p:cNvPr id="433" name="Google Shape;433;p47"/>
          <p:cNvSpPr txBox="1"/>
          <p:nvPr/>
        </p:nvSpPr>
        <p:spPr>
          <a:xfrm>
            <a:off x="521850" y="2365525"/>
            <a:ext cx="33897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Functions:-</a:t>
            </a:r>
            <a:endParaRPr sz="1800" b="1"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US" sz="1800" b="1" dirty="0" smtClean="0">
                <a:solidFill>
                  <a:schemeClr val="lt1"/>
                </a:solidFill>
                <a:latin typeface="Calibri"/>
                <a:ea typeface="Calibri"/>
                <a:cs typeface="Calibri"/>
                <a:sym typeface="Calibri"/>
              </a:rPr>
              <a:t>R</a:t>
            </a:r>
            <a:r>
              <a:rPr lang="en-US" sz="1800" b="1" dirty="0" smtClean="0">
                <a:solidFill>
                  <a:schemeClr val="lt1"/>
                </a:solidFill>
                <a:latin typeface="Calibri"/>
                <a:ea typeface="Calibri"/>
                <a:cs typeface="Calibri"/>
                <a:sym typeface="Calibri"/>
              </a:rPr>
              <a:t>eal time </a:t>
            </a:r>
            <a:r>
              <a:rPr lang="en-US" sz="1800" b="1" dirty="0">
                <a:solidFill>
                  <a:schemeClr val="lt1"/>
                </a:solidFill>
                <a:latin typeface="Calibri"/>
                <a:ea typeface="Calibri"/>
                <a:cs typeface="Calibri"/>
                <a:sym typeface="Calibri"/>
              </a:rPr>
              <a:t>messages </a:t>
            </a:r>
            <a:endParaRPr sz="1800" b="1"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D</a:t>
            </a:r>
            <a:r>
              <a:rPr lang="en-US" sz="1800" b="1" dirty="0" smtClean="0">
                <a:solidFill>
                  <a:schemeClr val="lt1"/>
                </a:solidFill>
                <a:latin typeface="Calibri"/>
                <a:ea typeface="Calibri"/>
                <a:cs typeface="Calibri"/>
                <a:sym typeface="Calibri"/>
              </a:rPr>
              <a:t>isplay </a:t>
            </a:r>
            <a:r>
              <a:rPr lang="en-US" sz="1800" b="1" dirty="0">
                <a:solidFill>
                  <a:schemeClr val="lt1"/>
                </a:solidFill>
                <a:latin typeface="Calibri"/>
                <a:ea typeface="Calibri"/>
                <a:cs typeface="Calibri"/>
                <a:sym typeface="Calibri"/>
              </a:rPr>
              <a:t>all recent chats </a:t>
            </a:r>
            <a:endParaRPr sz="1800" b="1"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V</a:t>
            </a:r>
            <a:r>
              <a:rPr lang="en-US" sz="1800" b="1" dirty="0" smtClean="0">
                <a:solidFill>
                  <a:schemeClr val="lt1"/>
                </a:solidFill>
                <a:latin typeface="Calibri"/>
                <a:ea typeface="Calibri"/>
                <a:cs typeface="Calibri"/>
                <a:sym typeface="Calibri"/>
              </a:rPr>
              <a:t>ideo </a:t>
            </a:r>
            <a:r>
              <a:rPr lang="en-US" sz="1800" b="1" dirty="0">
                <a:solidFill>
                  <a:schemeClr val="lt1"/>
                </a:solidFill>
                <a:latin typeface="Calibri"/>
                <a:ea typeface="Calibri"/>
                <a:cs typeface="Calibri"/>
                <a:sym typeface="Calibri"/>
              </a:rPr>
              <a:t>calls </a:t>
            </a:r>
            <a:endParaRPr sz="1800" b="1" dirty="0">
              <a:solidFill>
                <a:schemeClr val="lt1"/>
              </a:solidFill>
              <a:latin typeface="Calibri"/>
              <a:ea typeface="Calibri"/>
              <a:cs typeface="Calibri"/>
              <a:sym typeface="Calibri"/>
            </a:endParaRPr>
          </a:p>
          <a:p>
            <a:pPr marL="457200" lvl="0" indent="-342900" algn="l" rtl="0">
              <a:spcBef>
                <a:spcPts val="0"/>
              </a:spcBef>
              <a:spcAft>
                <a:spcPts val="0"/>
              </a:spcAft>
              <a:buClr>
                <a:schemeClr val="lt1"/>
              </a:buClr>
              <a:buSzPts val="1800"/>
              <a:buFont typeface="Calibri"/>
              <a:buChar char="●"/>
            </a:pPr>
            <a:r>
              <a:rPr lang="en-US" sz="1800" b="1" dirty="0">
                <a:solidFill>
                  <a:schemeClr val="lt1"/>
                </a:solidFill>
                <a:latin typeface="Calibri"/>
                <a:ea typeface="Calibri"/>
                <a:cs typeface="Calibri"/>
                <a:sym typeface="Calibri"/>
              </a:rPr>
              <a:t>A</a:t>
            </a:r>
            <a:r>
              <a:rPr lang="en-US" sz="1800" b="1" dirty="0" smtClean="0">
                <a:solidFill>
                  <a:schemeClr val="lt1"/>
                </a:solidFill>
                <a:latin typeface="Calibri"/>
                <a:ea typeface="Calibri"/>
                <a:cs typeface="Calibri"/>
                <a:sym typeface="Calibri"/>
              </a:rPr>
              <a:t>udio </a:t>
            </a:r>
            <a:r>
              <a:rPr lang="en-US" sz="1800" b="1" dirty="0">
                <a:solidFill>
                  <a:schemeClr val="lt1"/>
                </a:solidFill>
                <a:latin typeface="Calibri"/>
                <a:ea typeface="Calibri"/>
                <a:cs typeface="Calibri"/>
                <a:sym typeface="Calibri"/>
              </a:rPr>
              <a:t>calls </a:t>
            </a:r>
            <a:endParaRPr sz="1800" b="1"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48"/>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The schema first in supabase :-</a:t>
            </a:r>
            <a:endParaRPr/>
          </a:p>
        </p:txBody>
      </p:sp>
      <p:sp>
        <p:nvSpPr>
          <p:cNvPr id="439" name="Google Shape;439;p48"/>
          <p:cNvSpPr txBox="1">
            <a:spLocks noGrp="1"/>
          </p:cNvSpPr>
          <p:nvPr>
            <p:ph type="body" idx="1"/>
          </p:nvPr>
        </p:nvSpPr>
        <p:spPr>
          <a:xfrm>
            <a:off x="457200" y="1183005"/>
            <a:ext cx="8229600" cy="3711785"/>
          </a:xfrm>
          <a:prstGeom prst="rect">
            <a:avLst/>
          </a:prstGeom>
        </p:spPr>
        <p:txBody>
          <a:bodyPr spcFirstLastPara="1" wrap="square" lIns="0" tIns="0" rIns="0" bIns="0" anchor="t" anchorCtr="0">
            <a:spAutoFit/>
          </a:bodyPr>
          <a:lstStyle/>
          <a:p>
            <a:pPr marL="285750" lvl="0" indent="-285750" algn="l" rtl="0">
              <a:lnSpc>
                <a:spcPct val="115000"/>
              </a:lnSpc>
              <a:spcBef>
                <a:spcPts val="1200"/>
              </a:spcBef>
              <a:spcAft>
                <a:spcPts val="0"/>
              </a:spcAft>
              <a:buClr>
                <a:schemeClr val="dk1"/>
              </a:buClr>
              <a:buSzPts val="1100"/>
              <a:buFont typeface="Wingdings" panose="05000000000000000000" pitchFamily="2" charset="2"/>
              <a:buChar char="q"/>
            </a:pP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The database is designed for a chat application. The main table is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user_data</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which stores user information like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uid</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name, phone number, bio, profile image URL, status, and last seen timestamp.</a:t>
            </a:r>
            <a:endParaRPr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endParaRPr>
          </a:p>
          <a:p>
            <a:pPr marL="457200" lvl="0" indent="-311150" algn="l" rtl="0">
              <a:lnSpc>
                <a:spcPct val="115000"/>
              </a:lnSpc>
              <a:spcBef>
                <a:spcPts val="1200"/>
              </a:spcBef>
              <a:spcAft>
                <a:spcPts val="0"/>
              </a:spcAft>
              <a:buClr>
                <a:schemeClr val="dk1"/>
              </a:buClr>
              <a:buSzPts val="1300"/>
              <a:buFont typeface="Wingdings" panose="05000000000000000000" pitchFamily="2" charset="2"/>
              <a:buChar char="q"/>
            </a:pP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The </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friends</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table stores friend relationships using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us_id</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and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friend_id</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along with the creation timestamp.</a:t>
            </a:r>
            <a:b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br>
            <a:endParaRPr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endParaRPr>
          </a:p>
          <a:p>
            <a:pPr marL="457200" lvl="0" indent="-311150" algn="l" rtl="0">
              <a:lnSpc>
                <a:spcPct val="115000"/>
              </a:lnSpc>
              <a:spcBef>
                <a:spcPts val="0"/>
              </a:spcBef>
              <a:spcAft>
                <a:spcPts val="0"/>
              </a:spcAft>
              <a:buClr>
                <a:schemeClr val="dk1"/>
              </a:buClr>
              <a:buSzPts val="1300"/>
              <a:buFont typeface="Wingdings" panose="05000000000000000000" pitchFamily="2" charset="2"/>
              <a:buChar char="q"/>
            </a:pP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The </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favorites</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table stores favorite users with the same structure: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us_id</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favorite_id</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and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created_at</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a:t>
            </a:r>
            <a:b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br>
            <a:endParaRPr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endParaRPr>
          </a:p>
          <a:p>
            <a:pPr marL="457200" lvl="0" indent="-311150" algn="l" rtl="0">
              <a:lnSpc>
                <a:spcPct val="115000"/>
              </a:lnSpc>
              <a:spcBef>
                <a:spcPts val="0"/>
              </a:spcBef>
              <a:spcAft>
                <a:spcPts val="0"/>
              </a:spcAft>
              <a:buClr>
                <a:schemeClr val="dk1"/>
              </a:buClr>
              <a:buSzPts val="1300"/>
              <a:buFont typeface="Wingdings" panose="05000000000000000000" pitchFamily="2" charset="2"/>
              <a:buChar char="q"/>
            </a:pP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The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block_list</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table keeps track of blocked users using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us_id</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(the blocker) and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blocked_id</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(the blocked), plus the timestamp.</a:t>
            </a:r>
            <a:b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br>
            <a:endParaRPr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endParaRPr>
          </a:p>
          <a:p>
            <a:pPr marL="457200" lvl="0" indent="-311150" algn="l" rtl="0">
              <a:lnSpc>
                <a:spcPct val="115000"/>
              </a:lnSpc>
              <a:spcBef>
                <a:spcPts val="0"/>
              </a:spcBef>
              <a:spcAft>
                <a:spcPts val="0"/>
              </a:spcAft>
              <a:buClr>
                <a:schemeClr val="dk1"/>
              </a:buClr>
              <a:buSzPts val="1300"/>
              <a:buFont typeface="Wingdings" panose="05000000000000000000" pitchFamily="2" charset="2"/>
              <a:buChar char="q"/>
            </a:pP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The </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messages</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table holds all messages sent between users, including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sender_id</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a:t>
            </a:r>
            <a:r>
              <a:rPr lang="en-US" sz="1400" b="1" dirty="0" err="1">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Roboto Mono"/>
              </a:rPr>
              <a:t>receiver_id</a:t>
            </a:r>
            <a:r>
              <a:rPr lang="en-US"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rPr>
              <a:t>, the message content, and the timestamp.</a:t>
            </a:r>
            <a:endParaRPr sz="1400" b="1" dirty="0">
              <a:solidFill>
                <a:schemeClr val="tx1"/>
              </a:solidFill>
              <a:highlight>
                <a:schemeClr val="lt1"/>
              </a:highlight>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spcBef>
                <a:spcPts val="1200"/>
              </a:spcBef>
              <a:spcAft>
                <a:spcPts val="0"/>
              </a:spcAft>
              <a:buNone/>
            </a:pPr>
            <a:endParaRPr dirty="0">
              <a:solidFill>
                <a:schemeClr val="lt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9"/>
          <p:cNvSpPr txBox="1">
            <a:spLocks noGrp="1"/>
          </p:cNvSpPr>
          <p:nvPr>
            <p:ph type="title"/>
          </p:nvPr>
        </p:nvSpPr>
        <p:spPr>
          <a:xfrm>
            <a:off x="457200" y="524936"/>
            <a:ext cx="5823545"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Real time messages:-</a:t>
            </a:r>
            <a:endParaRPr dirty="0"/>
          </a:p>
        </p:txBody>
      </p:sp>
      <p:sp>
        <p:nvSpPr>
          <p:cNvPr id="445" name="Google Shape;445;p49"/>
          <p:cNvSpPr txBox="1">
            <a:spLocks noGrp="1"/>
          </p:cNvSpPr>
          <p:nvPr>
            <p:ph type="body" idx="1"/>
          </p:nvPr>
        </p:nvSpPr>
        <p:spPr>
          <a:xfrm>
            <a:off x="457200" y="1183005"/>
            <a:ext cx="8229600" cy="3231654"/>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1500" b="1" dirty="0">
                <a:solidFill>
                  <a:schemeClr val="lt1"/>
                </a:solidFill>
                <a:latin typeface="Arial"/>
                <a:ea typeface="Arial"/>
                <a:cs typeface="Arial"/>
                <a:sym typeface="Arial"/>
              </a:rPr>
              <a:t>The chat application implements real-time messaging using Firebase </a:t>
            </a:r>
            <a:r>
              <a:rPr lang="en-US" sz="1500" b="1" dirty="0" err="1">
                <a:solidFill>
                  <a:schemeClr val="lt1"/>
                </a:solidFill>
                <a:latin typeface="Arial"/>
                <a:ea typeface="Arial"/>
                <a:cs typeface="Arial"/>
                <a:sym typeface="Arial"/>
              </a:rPr>
              <a:t>Realtime</a:t>
            </a:r>
            <a:r>
              <a:rPr lang="en-US" sz="1500" b="1" dirty="0">
                <a:solidFill>
                  <a:schemeClr val="lt1"/>
                </a:solidFill>
                <a:latin typeface="Arial"/>
                <a:ea typeface="Arial"/>
                <a:cs typeface="Arial"/>
                <a:sym typeface="Arial"/>
              </a:rPr>
              <a:t> Database, with the core logic managed in the </a:t>
            </a:r>
            <a:r>
              <a:rPr lang="en-US" sz="1500" b="1" dirty="0" smtClean="0">
                <a:solidFill>
                  <a:schemeClr val="lt1"/>
                </a:solidFill>
                <a:latin typeface="Roboto Mono"/>
                <a:ea typeface="Roboto Mono"/>
                <a:cs typeface="Roboto Mono"/>
                <a:sym typeface="Roboto Mono"/>
              </a:rPr>
              <a:t>Message </a:t>
            </a:r>
            <a:r>
              <a:rPr lang="en-US" sz="1500" b="1" dirty="0" err="1" smtClean="0">
                <a:solidFill>
                  <a:schemeClr val="lt1"/>
                </a:solidFill>
                <a:latin typeface="Roboto Mono"/>
                <a:ea typeface="Roboto Mono"/>
                <a:cs typeface="Roboto Mono"/>
                <a:sym typeface="Roboto Mono"/>
              </a:rPr>
              <a:t>ViewModel</a:t>
            </a:r>
            <a:r>
              <a:rPr lang="en-US" sz="1500" b="1" dirty="0" smtClean="0">
                <a:solidFill>
                  <a:schemeClr val="lt1"/>
                </a:solidFill>
                <a:latin typeface="Arial"/>
                <a:ea typeface="Arial"/>
                <a:cs typeface="Arial"/>
                <a:sym typeface="Arial"/>
              </a:rPr>
              <a:t> </a:t>
            </a:r>
            <a:r>
              <a:rPr lang="en-US" sz="1500" b="1" dirty="0">
                <a:solidFill>
                  <a:schemeClr val="lt1"/>
                </a:solidFill>
                <a:latin typeface="Arial"/>
                <a:ea typeface="Arial"/>
                <a:cs typeface="Arial"/>
                <a:sym typeface="Arial"/>
              </a:rPr>
              <a:t>class. When a user initiates a chat, a listener is established on the </a:t>
            </a:r>
            <a:r>
              <a:rPr lang="en-US" sz="1500" b="1" dirty="0">
                <a:solidFill>
                  <a:schemeClr val="lt1"/>
                </a:solidFill>
                <a:latin typeface="Roboto Mono"/>
                <a:ea typeface="Roboto Mono"/>
                <a:cs typeface="Roboto Mono"/>
                <a:sym typeface="Roboto Mono"/>
              </a:rPr>
              <a:t>messages</a:t>
            </a:r>
            <a:r>
              <a:rPr lang="en-US" sz="1500" b="1" dirty="0">
                <a:solidFill>
                  <a:schemeClr val="lt1"/>
                </a:solidFill>
                <a:latin typeface="Arial"/>
                <a:ea typeface="Arial"/>
                <a:cs typeface="Arial"/>
                <a:sym typeface="Arial"/>
              </a:rPr>
              <a:t> node, filtered by the </a:t>
            </a:r>
            <a:r>
              <a:rPr lang="en-US" sz="1500" b="1" dirty="0" err="1">
                <a:solidFill>
                  <a:schemeClr val="lt1"/>
                </a:solidFill>
                <a:latin typeface="Roboto Mono"/>
                <a:ea typeface="Roboto Mono"/>
                <a:cs typeface="Roboto Mono"/>
                <a:sym typeface="Roboto Mono"/>
              </a:rPr>
              <a:t>chatId</a:t>
            </a:r>
            <a:r>
              <a:rPr lang="en-US" sz="1500" b="1" dirty="0">
                <a:solidFill>
                  <a:schemeClr val="lt1"/>
                </a:solidFill>
                <a:latin typeface="Arial"/>
                <a:ea typeface="Arial"/>
                <a:cs typeface="Arial"/>
                <a:sym typeface="Arial"/>
              </a:rPr>
              <a:t>, to receive real-time updates. This includes automatically handling newly added messages, updated messages, and deleted messages without requiring manual refreshes. The application supports sending messages by creating a message object that includes the sender and receiver IDs, the message text, a timestamp, and a unique ID, which is then stored in the database. Additionally, the </a:t>
            </a:r>
            <a:r>
              <a:rPr lang="en-US" sz="1500" b="1" dirty="0">
                <a:solidFill>
                  <a:schemeClr val="lt1"/>
                </a:solidFill>
                <a:latin typeface="Roboto Mono"/>
                <a:ea typeface="Roboto Mono"/>
                <a:cs typeface="Roboto Mono"/>
                <a:sym typeface="Roboto Mono"/>
              </a:rPr>
              <a:t>chats</a:t>
            </a:r>
            <a:r>
              <a:rPr lang="en-US" sz="1500" b="1" dirty="0">
                <a:solidFill>
                  <a:schemeClr val="lt1"/>
                </a:solidFill>
                <a:latin typeface="Arial"/>
                <a:ea typeface="Arial"/>
                <a:cs typeface="Arial"/>
                <a:sym typeface="Arial"/>
              </a:rPr>
              <a:t> node is updated with the latest message and metadata to enable chat previews in a conversation list. The system also supports deleting messages, where only the sender is authorized to remove their own messages, and the chat preview is updated accordingly. To enhance the user experience, the app marks incoming messages as read once viewed, updating their status in the database. </a:t>
            </a:r>
            <a:r>
              <a:rPr lang="en-US" sz="1500" b="1" dirty="0" err="1">
                <a:solidFill>
                  <a:schemeClr val="lt1"/>
                </a:solidFill>
                <a:latin typeface="Arial"/>
                <a:ea typeface="Arial"/>
                <a:cs typeface="Arial"/>
                <a:sym typeface="Arial"/>
              </a:rPr>
              <a:t>LiveData</a:t>
            </a:r>
            <a:r>
              <a:rPr lang="en-US" sz="1500" b="1" dirty="0">
                <a:solidFill>
                  <a:schemeClr val="lt1"/>
                </a:solidFill>
                <a:latin typeface="Arial"/>
                <a:ea typeface="Arial"/>
                <a:cs typeface="Arial"/>
                <a:sym typeface="Arial"/>
              </a:rPr>
              <a:t> properties are used to keep the user interface in sync with backend changes, ensuring that all updates appear instantly and consistently in the chat </a:t>
            </a:r>
            <a:r>
              <a:rPr lang="en-US" sz="1500" b="1" dirty="0" smtClean="0">
                <a:solidFill>
                  <a:schemeClr val="lt1"/>
                </a:solidFill>
                <a:latin typeface="Arial"/>
                <a:ea typeface="Arial"/>
                <a:cs typeface="Arial"/>
                <a:sym typeface="Arial"/>
              </a:rPr>
              <a:t>view.</a:t>
            </a:r>
            <a:endParaRPr sz="2200" b="1" dirty="0">
              <a:solidFill>
                <a:schemeClr val="lt1"/>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0"/>
          <p:cNvSpPr txBox="1">
            <a:spLocks noGrp="1"/>
          </p:cNvSpPr>
          <p:nvPr>
            <p:ph type="title"/>
          </p:nvPr>
        </p:nvSpPr>
        <p:spPr>
          <a:xfrm>
            <a:off x="290561" y="359378"/>
            <a:ext cx="8562900" cy="369332"/>
          </a:xfrm>
          <a:prstGeom prst="rect">
            <a:avLst/>
          </a:prstGeom>
        </p:spPr>
        <p:txBody>
          <a:bodyPr spcFirstLastPara="1" wrap="square" lIns="0" tIns="0" rIns="0" bIns="0" anchor="t" anchorCtr="0">
            <a:spAutoFit/>
          </a:bodyPr>
          <a:lstStyle/>
          <a:p>
            <a:pPr marL="457200" lvl="0" indent="-374650" algn="l" rtl="0">
              <a:spcBef>
                <a:spcPts val="0"/>
              </a:spcBef>
              <a:spcAft>
                <a:spcPts val="0"/>
              </a:spcAft>
              <a:buClr>
                <a:schemeClr val="lt1"/>
              </a:buClr>
              <a:buSzPts val="2300"/>
              <a:buFont typeface="Calibri"/>
              <a:buChar char="●"/>
            </a:pPr>
            <a:r>
              <a:rPr lang="en-US" sz="2400" dirty="0">
                <a:solidFill>
                  <a:schemeClr val="lt1"/>
                </a:solidFill>
              </a:rPr>
              <a:t>Display all recent chats:-</a:t>
            </a:r>
            <a:endParaRPr sz="3600" dirty="0"/>
          </a:p>
        </p:txBody>
      </p:sp>
      <p:sp>
        <p:nvSpPr>
          <p:cNvPr id="451" name="Google Shape;451;p50"/>
          <p:cNvSpPr txBox="1">
            <a:spLocks noGrp="1"/>
          </p:cNvSpPr>
          <p:nvPr>
            <p:ph type="body" idx="1"/>
          </p:nvPr>
        </p:nvSpPr>
        <p:spPr>
          <a:xfrm>
            <a:off x="290550" y="937080"/>
            <a:ext cx="8229600" cy="4396588"/>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Clr>
                <a:schemeClr val="dk1"/>
              </a:buClr>
              <a:buSzPts val="1100"/>
              <a:buFont typeface="Arial"/>
              <a:buNone/>
            </a:pPr>
            <a:r>
              <a:rPr lang="en-US" sz="1100" b="1" dirty="0">
                <a:solidFill>
                  <a:schemeClr val="dk1"/>
                </a:solidFill>
                <a:latin typeface="Arial"/>
                <a:ea typeface="Arial"/>
                <a:cs typeface="Arial"/>
                <a:sym typeface="Arial"/>
              </a:rPr>
              <a:t> </a:t>
            </a:r>
            <a:r>
              <a:rPr lang="en-US" b="1" dirty="0">
                <a:solidFill>
                  <a:schemeClr val="lt1"/>
                </a:solidFill>
                <a:latin typeface="Arial"/>
                <a:ea typeface="Arial"/>
                <a:cs typeface="Arial"/>
                <a:sym typeface="Arial"/>
              </a:rPr>
              <a:t>Other user’s profile from </a:t>
            </a:r>
            <a:r>
              <a:rPr lang="en-US" b="1" dirty="0" err="1">
                <a:solidFill>
                  <a:schemeClr val="lt1"/>
                </a:solidFill>
                <a:latin typeface="Arial"/>
                <a:ea typeface="Arial"/>
                <a:cs typeface="Arial"/>
                <a:sym typeface="Arial"/>
              </a:rPr>
              <a:t>Supabase</a:t>
            </a:r>
            <a:r>
              <a:rPr lang="en-US" b="1" dirty="0">
                <a:solidFill>
                  <a:schemeClr val="lt1"/>
                </a:solidFill>
                <a:latin typeface="Arial"/>
                <a:ea typeface="Arial"/>
                <a:cs typeface="Arial"/>
                <a:sym typeface="Arial"/>
              </a:rPr>
              <a:t> and shows their name, image, last message, and time. Chats are sorted with unread ones first, then by most recent, and displayed using a </a:t>
            </a:r>
            <a:r>
              <a:rPr lang="en-US" b="1" dirty="0" err="1">
                <a:solidFill>
                  <a:schemeClr val="lt1"/>
                </a:solidFill>
                <a:latin typeface="Arial"/>
                <a:ea typeface="Arial"/>
                <a:cs typeface="Arial"/>
                <a:sym typeface="Arial"/>
              </a:rPr>
              <a:t>RecyclerView</a:t>
            </a:r>
            <a:r>
              <a:rPr lang="en-US" b="1" dirty="0">
                <a:solidFill>
                  <a:schemeClr val="lt1"/>
                </a:solidFill>
                <a:latin typeface="Arial"/>
                <a:ea typeface="Arial"/>
                <a:cs typeface="Arial"/>
                <a:sym typeface="Arial"/>
              </a:rPr>
              <a:t> and </a:t>
            </a:r>
            <a:r>
              <a:rPr lang="en-US" b="1" dirty="0" err="1">
                <a:solidFill>
                  <a:schemeClr val="lt1"/>
                </a:solidFill>
                <a:latin typeface="Arial"/>
                <a:ea typeface="Arial"/>
                <a:cs typeface="Arial"/>
                <a:sym typeface="Arial"/>
              </a:rPr>
              <a:t>ChatAdapter</a:t>
            </a:r>
            <a:r>
              <a:rPr lang="en-US" b="1" dirty="0">
                <a:solidFill>
                  <a:schemeClr val="lt1"/>
                </a:solidFill>
                <a:latin typeface="Arial"/>
                <a:ea typeface="Arial"/>
                <a:cs typeface="Arial"/>
                <a:sym typeface="Arial"/>
              </a:rPr>
              <a:t>.</a:t>
            </a:r>
            <a:endParaRPr b="1" dirty="0">
              <a:solidFill>
                <a:schemeClr val="lt1"/>
              </a:solidFill>
              <a:latin typeface="Arial"/>
              <a:ea typeface="Arial"/>
              <a:cs typeface="Arial"/>
              <a:sym typeface="Arial"/>
            </a:endParaRPr>
          </a:p>
          <a:p>
            <a:pPr marL="0" lvl="0" indent="0" algn="l" rtl="0">
              <a:lnSpc>
                <a:spcPct val="115000"/>
              </a:lnSpc>
              <a:spcBef>
                <a:spcPts val="1200"/>
              </a:spcBef>
              <a:spcAft>
                <a:spcPts val="0"/>
              </a:spcAft>
              <a:buNone/>
            </a:pPr>
            <a:r>
              <a:rPr lang="en-US" b="1" dirty="0" err="1">
                <a:solidFill>
                  <a:schemeClr val="lt1"/>
                </a:solidFill>
                <a:latin typeface="Arial"/>
                <a:ea typeface="Arial"/>
                <a:cs typeface="Arial"/>
                <a:sym typeface="Arial"/>
              </a:rPr>
              <a:t>HomeActivity</a:t>
            </a:r>
            <a:r>
              <a:rPr lang="en-US" b="1" dirty="0">
                <a:solidFill>
                  <a:schemeClr val="lt1"/>
                </a:solidFill>
                <a:latin typeface="Arial"/>
                <a:ea typeface="Arial"/>
                <a:cs typeface="Arial"/>
                <a:sym typeface="Arial"/>
              </a:rPr>
              <a:t> shows user profile at the top, includes bottom navigation (Favorites, Block List, Profile, Logout, Home), uses </a:t>
            </a:r>
            <a:r>
              <a:rPr lang="en-US" b="1" dirty="0" err="1">
                <a:solidFill>
                  <a:schemeClr val="lt1"/>
                </a:solidFill>
                <a:latin typeface="Arial"/>
                <a:ea typeface="Arial"/>
                <a:cs typeface="Arial"/>
                <a:sym typeface="Arial"/>
              </a:rPr>
              <a:t>ViewPager</a:t>
            </a:r>
            <a:r>
              <a:rPr lang="en-US" b="1" dirty="0">
                <a:solidFill>
                  <a:schemeClr val="lt1"/>
                </a:solidFill>
                <a:latin typeface="Arial"/>
                <a:ea typeface="Arial"/>
                <a:cs typeface="Arial"/>
                <a:sym typeface="Arial"/>
              </a:rPr>
              <a:t> with tabs (Chats, Calls), and has two FABs (Add Contact, Guess Word Game). It supports custom sign language keyboard and handles search input.</a:t>
            </a:r>
            <a:endParaRPr b="1" dirty="0">
              <a:solidFill>
                <a:schemeClr val="lt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b="1" dirty="0">
                <a:solidFill>
                  <a:schemeClr val="lt1"/>
                </a:solidFill>
                <a:latin typeface="Arial"/>
                <a:ea typeface="Arial"/>
                <a:cs typeface="Arial"/>
                <a:sym typeface="Arial"/>
              </a:rPr>
              <a:t>Search: When search icon is clicked, it shows a search input and hides other views. Typing triggers search via Home </a:t>
            </a:r>
            <a:r>
              <a:rPr lang="en-US" b="1" dirty="0" err="1">
                <a:solidFill>
                  <a:schemeClr val="lt1"/>
                </a:solidFill>
                <a:latin typeface="Arial"/>
                <a:ea typeface="Arial"/>
                <a:cs typeface="Arial"/>
                <a:sym typeface="Arial"/>
              </a:rPr>
              <a:t>ViewModel</a:t>
            </a:r>
            <a:r>
              <a:rPr lang="en-US" b="1" dirty="0">
                <a:solidFill>
                  <a:schemeClr val="lt1"/>
                </a:solidFill>
                <a:latin typeface="Arial"/>
                <a:ea typeface="Arial"/>
                <a:cs typeface="Arial"/>
                <a:sym typeface="Arial"/>
              </a:rPr>
              <a:t>, and results are shown in a </a:t>
            </a:r>
            <a:r>
              <a:rPr lang="en-US" b="1" dirty="0" err="1">
                <a:solidFill>
                  <a:schemeClr val="lt1"/>
                </a:solidFill>
                <a:latin typeface="Arial"/>
                <a:ea typeface="Arial"/>
                <a:cs typeface="Arial"/>
                <a:sym typeface="Arial"/>
              </a:rPr>
              <a:t>RecyclerView</a:t>
            </a:r>
            <a:r>
              <a:rPr lang="en-US" b="1" dirty="0">
                <a:solidFill>
                  <a:schemeClr val="lt1"/>
                </a:solidFill>
                <a:latin typeface="Arial"/>
                <a:ea typeface="Arial"/>
                <a:cs typeface="Arial"/>
                <a:sym typeface="Arial"/>
              </a:rPr>
              <a:t>. Selecting a result opens the chat screen with that user.</a:t>
            </a:r>
            <a:endParaRPr b="1" dirty="0">
              <a:solidFill>
                <a:schemeClr val="lt1"/>
              </a:solidFill>
              <a:latin typeface="Arial"/>
              <a:ea typeface="Arial"/>
              <a:cs typeface="Arial"/>
              <a:sym typeface="Arial"/>
            </a:endParaRPr>
          </a:p>
          <a:p>
            <a:pPr marL="0" lvl="0" indent="0" algn="l" rtl="0">
              <a:spcBef>
                <a:spcPts val="1200"/>
              </a:spcBef>
              <a:spcAft>
                <a:spcPts val="0"/>
              </a:spcAft>
              <a:buNone/>
            </a:pPr>
            <a:endParaRP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The Home Page View:-</a:t>
            </a:r>
            <a:endParaRPr/>
          </a:p>
        </p:txBody>
      </p:sp>
      <p:pic>
        <p:nvPicPr>
          <p:cNvPr id="458" name="Google Shape;458;p51"/>
          <p:cNvPicPr preferRelativeResize="0"/>
          <p:nvPr/>
        </p:nvPicPr>
        <p:blipFill>
          <a:blip r:embed="rId3">
            <a:alphaModFix/>
          </a:blip>
          <a:stretch>
            <a:fillRect/>
          </a:stretch>
        </p:blipFill>
        <p:spPr>
          <a:xfrm>
            <a:off x="4632837" y="370078"/>
            <a:ext cx="3161686" cy="4546190"/>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2"/>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The Customize </a:t>
            </a:r>
            <a:r>
              <a:rPr lang="en-US" dirty="0" smtClean="0"/>
              <a:t>features :- </a:t>
            </a:r>
            <a:endParaRPr dirty="0"/>
          </a:p>
        </p:txBody>
      </p:sp>
      <p:sp>
        <p:nvSpPr>
          <p:cNvPr id="464" name="Google Shape;464;p52"/>
          <p:cNvSpPr txBox="1">
            <a:spLocks noGrp="1"/>
          </p:cNvSpPr>
          <p:nvPr>
            <p:ph type="body" idx="1"/>
          </p:nvPr>
        </p:nvSpPr>
        <p:spPr>
          <a:xfrm>
            <a:off x="457200" y="1183005"/>
            <a:ext cx="8229600" cy="1108200"/>
          </a:xfrm>
          <a:prstGeom prst="rect">
            <a:avLst/>
          </a:prstGeom>
        </p:spPr>
        <p:txBody>
          <a:bodyPr spcFirstLastPara="1" wrap="square" lIns="0" tIns="0" rIns="0" bIns="0" anchor="t" anchorCtr="0">
            <a:spAutoFit/>
          </a:bodyPr>
          <a:lstStyle/>
          <a:p>
            <a:pPr marL="457200" lvl="0" indent="-317500" algn="l" rtl="0">
              <a:spcBef>
                <a:spcPts val="0"/>
              </a:spcBef>
              <a:spcAft>
                <a:spcPts val="0"/>
              </a:spcAft>
              <a:buClr>
                <a:schemeClr val="lt1"/>
              </a:buClr>
              <a:buSzPts val="1400"/>
              <a:buChar char="●"/>
            </a:pPr>
            <a:r>
              <a:rPr lang="en-US" b="1" dirty="0">
                <a:solidFill>
                  <a:schemeClr val="lt1"/>
                </a:solidFill>
              </a:rPr>
              <a:t>Avatar for all application</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Convert text message to avatar</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Custom Arabic &amp; English Keyboard </a:t>
            </a:r>
            <a:endParaRPr b="1" dirty="0">
              <a:solidFill>
                <a:schemeClr val="lt1"/>
              </a:solidFill>
            </a:endParaRPr>
          </a:p>
          <a:p>
            <a:pPr marL="457200" lvl="0" indent="-317500" algn="l" rtl="0">
              <a:spcBef>
                <a:spcPts val="0"/>
              </a:spcBef>
              <a:spcAft>
                <a:spcPts val="0"/>
              </a:spcAft>
              <a:buClr>
                <a:schemeClr val="lt1"/>
              </a:buClr>
              <a:buSzPts val="1400"/>
              <a:buChar char="●"/>
            </a:pPr>
            <a:r>
              <a:rPr lang="en-US" b="1" dirty="0">
                <a:solidFill>
                  <a:schemeClr val="lt1"/>
                </a:solidFill>
              </a:rPr>
              <a:t>Guess the word </a:t>
            </a:r>
            <a:endParaRPr b="1" dirty="0">
              <a:solidFill>
                <a:schemeClr val="lt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3"/>
          <p:cNvSpPr txBox="1">
            <a:spLocks noGrp="1"/>
          </p:cNvSpPr>
          <p:nvPr>
            <p:ph type="title"/>
          </p:nvPr>
        </p:nvSpPr>
        <p:spPr>
          <a:xfrm>
            <a:off x="392900" y="472660"/>
            <a:ext cx="5314726"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Avatar for all application:-</a:t>
            </a:r>
            <a:endParaRPr dirty="0"/>
          </a:p>
        </p:txBody>
      </p:sp>
      <p:sp>
        <p:nvSpPr>
          <p:cNvPr id="470" name="Google Shape;470;p53"/>
          <p:cNvSpPr txBox="1">
            <a:spLocks noGrp="1"/>
          </p:cNvSpPr>
          <p:nvPr>
            <p:ph type="body" idx="1"/>
          </p:nvPr>
        </p:nvSpPr>
        <p:spPr>
          <a:xfrm>
            <a:off x="457200" y="1183005"/>
            <a:ext cx="8229600" cy="21549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1400" b="1" dirty="0">
                <a:solidFill>
                  <a:schemeClr val="lt1"/>
                </a:solidFill>
                <a:latin typeface="Arial"/>
                <a:ea typeface="Arial"/>
                <a:cs typeface="Arial"/>
                <a:sym typeface="Arial"/>
              </a:rPr>
              <a:t>In </a:t>
            </a:r>
            <a:r>
              <a:rPr lang="en-US" sz="1400" b="1" dirty="0">
                <a:solidFill>
                  <a:schemeClr val="lt1"/>
                </a:solidFill>
                <a:latin typeface="Arial"/>
                <a:ea typeface="Arial"/>
                <a:cs typeface="Arial"/>
                <a:sym typeface="Arial"/>
              </a:rPr>
              <a:t>o</a:t>
            </a:r>
            <a:r>
              <a:rPr lang="en-US" sz="1400" b="1" dirty="0" smtClean="0">
                <a:solidFill>
                  <a:schemeClr val="lt1"/>
                </a:solidFill>
                <a:latin typeface="Arial"/>
                <a:ea typeface="Arial"/>
                <a:cs typeface="Arial"/>
                <a:sym typeface="Arial"/>
              </a:rPr>
              <a:t>ur </a:t>
            </a:r>
            <a:r>
              <a:rPr lang="en-US" sz="1400" b="1" dirty="0">
                <a:solidFill>
                  <a:schemeClr val="lt1"/>
                </a:solidFill>
                <a:latin typeface="Arial"/>
                <a:ea typeface="Arial"/>
                <a:cs typeface="Arial"/>
                <a:sym typeface="Arial"/>
              </a:rPr>
              <a:t>app, you enabled a smart sign language avatar feature where any Arabic or English text can be long-pressed to play a corresponding sign language video. This was achieved by creating a </a:t>
            </a:r>
            <a:r>
              <a:rPr lang="en-US" sz="1400" b="1" dirty="0">
                <a:solidFill>
                  <a:schemeClr val="lt1"/>
                </a:solidFill>
                <a:latin typeface="Roboto Mono"/>
                <a:ea typeface="Roboto Mono"/>
                <a:cs typeface="Roboto Mono"/>
                <a:sym typeface="Roboto Mono"/>
              </a:rPr>
              <a:t>Base Sign Language Activity</a:t>
            </a:r>
            <a:r>
              <a:rPr lang="en-US" sz="1400" b="1" dirty="0">
                <a:solidFill>
                  <a:schemeClr val="lt1"/>
                </a:solidFill>
                <a:latin typeface="Arial"/>
                <a:ea typeface="Arial"/>
                <a:cs typeface="Arial"/>
                <a:sym typeface="Arial"/>
              </a:rPr>
              <a:t> that automatically scans all </a:t>
            </a:r>
            <a:r>
              <a:rPr lang="en-US" sz="1400" b="1" dirty="0" err="1">
                <a:solidFill>
                  <a:schemeClr val="lt1"/>
                </a:solidFill>
                <a:latin typeface="Roboto Mono"/>
                <a:ea typeface="Roboto Mono"/>
                <a:cs typeface="Roboto Mono"/>
                <a:sym typeface="Roboto Mono"/>
              </a:rPr>
              <a:t>TextView</a:t>
            </a:r>
            <a:r>
              <a:rPr lang="en-US" sz="1400" b="1" dirty="0" err="1">
                <a:solidFill>
                  <a:schemeClr val="lt1"/>
                </a:solidFill>
                <a:latin typeface="Arial"/>
                <a:ea typeface="Arial"/>
                <a:cs typeface="Arial"/>
                <a:sym typeface="Arial"/>
              </a:rPr>
              <a:t>s</a:t>
            </a:r>
            <a:r>
              <a:rPr lang="en-US" sz="1400" b="1" dirty="0">
                <a:solidFill>
                  <a:schemeClr val="lt1"/>
                </a:solidFill>
                <a:latin typeface="Arial"/>
                <a:ea typeface="Arial"/>
                <a:cs typeface="Arial"/>
                <a:sym typeface="Arial"/>
              </a:rPr>
              <a:t> on the screen and enables long-press detection via </a:t>
            </a:r>
            <a:r>
              <a:rPr lang="en-US" sz="1400" b="1" dirty="0">
                <a:solidFill>
                  <a:schemeClr val="lt1"/>
                </a:solidFill>
                <a:latin typeface="Roboto Mono"/>
                <a:ea typeface="Roboto Mono"/>
                <a:cs typeface="Roboto Mono"/>
                <a:sym typeface="Roboto Mono"/>
              </a:rPr>
              <a:t>Sign Language </a:t>
            </a:r>
            <a:r>
              <a:rPr lang="en-US" sz="1400" b="1" dirty="0" err="1">
                <a:solidFill>
                  <a:schemeClr val="lt1"/>
                </a:solidFill>
                <a:latin typeface="Roboto Mono"/>
                <a:ea typeface="Roboto Mono"/>
                <a:cs typeface="Roboto Mono"/>
                <a:sym typeface="Roboto Mono"/>
              </a:rPr>
              <a:t>TextHelper.enableSignLanguageSupportForAllTextViews</a:t>
            </a:r>
            <a:r>
              <a:rPr lang="en-US" sz="1400" b="1" dirty="0">
                <a:solidFill>
                  <a:schemeClr val="lt1"/>
                </a:solidFill>
                <a:latin typeface="Roboto Mono"/>
                <a:ea typeface="Roboto Mono"/>
                <a:cs typeface="Roboto Mono"/>
                <a:sym typeface="Roboto Mono"/>
              </a:rPr>
              <a:t>(</a:t>
            </a:r>
            <a:r>
              <a:rPr lang="en-US" sz="1400" b="1" dirty="0" err="1">
                <a:solidFill>
                  <a:schemeClr val="lt1"/>
                </a:solidFill>
                <a:latin typeface="Roboto Mono"/>
                <a:ea typeface="Roboto Mono"/>
                <a:cs typeface="Roboto Mono"/>
                <a:sym typeface="Roboto Mono"/>
              </a:rPr>
              <a:t>rootView</a:t>
            </a:r>
            <a:r>
              <a:rPr lang="en-US" sz="1400" b="1" dirty="0">
                <a:solidFill>
                  <a:schemeClr val="lt1"/>
                </a:solidFill>
                <a:latin typeface="Roboto Mono"/>
                <a:ea typeface="Roboto Mono"/>
                <a:cs typeface="Roboto Mono"/>
                <a:sym typeface="Roboto Mono"/>
              </a:rPr>
              <a:t>)</a:t>
            </a:r>
            <a:r>
              <a:rPr lang="en-US" sz="1400" b="1" dirty="0">
                <a:solidFill>
                  <a:schemeClr val="lt1"/>
                </a:solidFill>
                <a:latin typeface="Arial"/>
                <a:ea typeface="Arial"/>
                <a:cs typeface="Arial"/>
                <a:sym typeface="Arial"/>
              </a:rPr>
              <a:t>. When a user long-presses a word, it triggers the </a:t>
            </a:r>
            <a:r>
              <a:rPr lang="en-US" sz="1400" b="1" dirty="0">
                <a:solidFill>
                  <a:schemeClr val="lt1"/>
                </a:solidFill>
                <a:latin typeface="Roboto Mono"/>
                <a:ea typeface="Roboto Mono"/>
                <a:cs typeface="Roboto Mono"/>
                <a:sym typeface="Roboto Mono"/>
              </a:rPr>
              <a:t>Sign Language Video Manager</a:t>
            </a:r>
            <a:r>
              <a:rPr lang="en-US" sz="1400" b="1" dirty="0">
                <a:solidFill>
                  <a:schemeClr val="lt1"/>
                </a:solidFill>
                <a:latin typeface="Arial"/>
                <a:ea typeface="Arial"/>
                <a:cs typeface="Arial"/>
                <a:sym typeface="Arial"/>
              </a:rPr>
              <a:t>, which maps each Arabic or English character (uppercase or lowercase) to a corresponding video (</a:t>
            </a:r>
            <a:r>
              <a:rPr lang="en-US" sz="1400" b="1" dirty="0" err="1">
                <a:solidFill>
                  <a:schemeClr val="lt1"/>
                </a:solidFill>
                <a:latin typeface="Roboto Mono"/>
                <a:ea typeface="Roboto Mono"/>
                <a:cs typeface="Roboto Mono"/>
                <a:sym typeface="Roboto Mono"/>
              </a:rPr>
              <a:t>videoMap</a:t>
            </a:r>
            <a:r>
              <a:rPr lang="en-US" sz="1400" b="1" dirty="0">
                <a:solidFill>
                  <a:schemeClr val="lt1"/>
                </a:solidFill>
                <a:latin typeface="Arial"/>
                <a:ea typeface="Arial"/>
                <a:cs typeface="Arial"/>
                <a:sym typeface="Arial"/>
              </a:rPr>
              <a:t>), prepares a queue of letter videos with </a:t>
            </a:r>
            <a:r>
              <a:rPr lang="en-US" sz="1400" b="1" dirty="0" err="1">
                <a:solidFill>
                  <a:schemeClr val="lt1"/>
                </a:solidFill>
                <a:latin typeface="Roboto Mono"/>
                <a:ea typeface="Roboto Mono"/>
                <a:cs typeface="Roboto Mono"/>
                <a:sym typeface="Roboto Mono"/>
              </a:rPr>
              <a:t>prepareVideosForText</a:t>
            </a:r>
            <a:r>
              <a:rPr lang="en-US" sz="1400" b="1" dirty="0">
                <a:solidFill>
                  <a:schemeClr val="lt1"/>
                </a:solidFill>
                <a:latin typeface="Roboto Mono"/>
                <a:ea typeface="Roboto Mono"/>
                <a:cs typeface="Roboto Mono"/>
                <a:sym typeface="Roboto Mono"/>
              </a:rPr>
              <a:t>()</a:t>
            </a:r>
            <a:r>
              <a:rPr lang="en-US" sz="1400" b="1" dirty="0">
                <a:solidFill>
                  <a:schemeClr val="lt1"/>
                </a:solidFill>
                <a:latin typeface="Arial"/>
                <a:ea typeface="Arial"/>
                <a:cs typeface="Arial"/>
                <a:sym typeface="Arial"/>
              </a:rPr>
              <a:t>, and plays them in order using </a:t>
            </a:r>
            <a:r>
              <a:rPr lang="en-US" sz="1400" b="1" dirty="0" err="1">
                <a:solidFill>
                  <a:schemeClr val="lt1"/>
                </a:solidFill>
                <a:latin typeface="Roboto Mono"/>
                <a:ea typeface="Roboto Mono"/>
                <a:cs typeface="Roboto Mono"/>
                <a:sym typeface="Roboto Mono"/>
              </a:rPr>
              <a:t>startPlayback</a:t>
            </a:r>
            <a:r>
              <a:rPr lang="en-US" sz="1400" b="1" dirty="0">
                <a:solidFill>
                  <a:schemeClr val="lt1"/>
                </a:solidFill>
                <a:latin typeface="Roboto Mono"/>
                <a:ea typeface="Roboto Mono"/>
                <a:cs typeface="Roboto Mono"/>
                <a:sym typeface="Roboto Mono"/>
              </a:rPr>
              <a:t>()</a:t>
            </a:r>
            <a:r>
              <a:rPr lang="en-US" sz="1400" b="1" dirty="0">
                <a:solidFill>
                  <a:schemeClr val="lt1"/>
                </a:solidFill>
                <a:latin typeface="Arial"/>
                <a:ea typeface="Arial"/>
                <a:cs typeface="Arial"/>
                <a:sym typeface="Arial"/>
              </a:rPr>
              <a:t> and </a:t>
            </a:r>
            <a:r>
              <a:rPr lang="en-US" sz="1400" b="1" dirty="0" err="1">
                <a:solidFill>
                  <a:schemeClr val="lt1"/>
                </a:solidFill>
                <a:latin typeface="Roboto Mono"/>
                <a:ea typeface="Roboto Mono"/>
                <a:cs typeface="Roboto Mono"/>
                <a:sym typeface="Roboto Mono"/>
              </a:rPr>
              <a:t>playNext</a:t>
            </a:r>
            <a:r>
              <a:rPr lang="en-US" sz="1400" b="1" dirty="0">
                <a:solidFill>
                  <a:schemeClr val="lt1"/>
                </a:solidFill>
                <a:latin typeface="Roboto Mono"/>
                <a:ea typeface="Roboto Mono"/>
                <a:cs typeface="Roboto Mono"/>
                <a:sym typeface="Roboto Mono"/>
              </a:rPr>
              <a:t> Video()</a:t>
            </a:r>
            <a:r>
              <a:rPr lang="en-US" sz="1400" b="1" dirty="0">
                <a:solidFill>
                  <a:schemeClr val="lt1"/>
                </a:solidFill>
                <a:latin typeface="Arial"/>
                <a:ea typeface="Arial"/>
                <a:cs typeface="Arial"/>
                <a:sym typeface="Arial"/>
              </a:rPr>
              <a:t>. The system smoothly plays letter-by-letter videos using a </a:t>
            </a:r>
            <a:r>
              <a:rPr lang="en-US" sz="1400" b="1" dirty="0" err="1">
                <a:solidFill>
                  <a:schemeClr val="lt1"/>
                </a:solidFill>
                <a:latin typeface="Roboto Mono"/>
                <a:ea typeface="Roboto Mono"/>
                <a:cs typeface="Roboto Mono"/>
                <a:sym typeface="Roboto Mono"/>
              </a:rPr>
              <a:t>VideoView</a:t>
            </a:r>
            <a:r>
              <a:rPr lang="en-US" sz="1400" b="1" dirty="0">
                <a:solidFill>
                  <a:schemeClr val="lt1"/>
                </a:solidFill>
                <a:latin typeface="Arial"/>
                <a:ea typeface="Arial"/>
                <a:cs typeface="Arial"/>
                <a:sym typeface="Arial"/>
              </a:rPr>
              <a:t>, with support for stopping playback using </a:t>
            </a:r>
            <a:r>
              <a:rPr lang="en-US" sz="1400" b="1" dirty="0">
                <a:solidFill>
                  <a:schemeClr val="lt1"/>
                </a:solidFill>
                <a:latin typeface="Roboto Mono"/>
                <a:ea typeface="Roboto Mono"/>
                <a:cs typeface="Roboto Mono"/>
                <a:sym typeface="Roboto Mono"/>
              </a:rPr>
              <a:t>stop()</a:t>
            </a:r>
            <a:endParaRPr sz="2100" b="1" dirty="0">
              <a:solidFill>
                <a:schemeClr val="lt1"/>
              </a:solidFill>
            </a:endParaRPr>
          </a:p>
        </p:txBody>
      </p:sp>
      <p:sp>
        <p:nvSpPr>
          <p:cNvPr id="471" name="Google Shape;471;p53"/>
          <p:cNvSpPr txBox="1"/>
          <p:nvPr/>
        </p:nvSpPr>
        <p:spPr>
          <a:xfrm>
            <a:off x="457200" y="3586550"/>
            <a:ext cx="6159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lt1"/>
                </a:solidFill>
                <a:latin typeface="Calibri"/>
                <a:ea typeface="Calibri"/>
                <a:cs typeface="Calibri"/>
                <a:sym typeface="Calibri"/>
              </a:rPr>
              <a:t>The same idea in the message adapter to convert the message to sign </a:t>
            </a:r>
            <a:endParaRPr sz="1800" b="1"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4"/>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a:t>The View &amp; Hot lines in implementation:-</a:t>
            </a:r>
            <a:endParaRPr/>
          </a:p>
        </p:txBody>
      </p:sp>
      <p:sp>
        <p:nvSpPr>
          <p:cNvPr id="477" name="Google Shape;477;p54"/>
          <p:cNvSpPr txBox="1">
            <a:spLocks noGrp="1"/>
          </p:cNvSpPr>
          <p:nvPr>
            <p:ph type="body" idx="1"/>
          </p:nvPr>
        </p:nvSpPr>
        <p:spPr>
          <a:xfrm>
            <a:off x="457200" y="1183005"/>
            <a:ext cx="8229600" cy="1108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solidFill>
                  <a:schemeClr val="lt1"/>
                </a:solidFill>
              </a:rPr>
              <a:t>Inheritance for Global Support</a:t>
            </a:r>
            <a:endParaRPr b="1" dirty="0">
              <a:solidFill>
                <a:schemeClr val="lt1"/>
              </a:solidFill>
            </a:endParaRPr>
          </a:p>
          <a:p>
            <a:pPr marL="0" lvl="0" indent="0" algn="l" rtl="0">
              <a:spcBef>
                <a:spcPts val="0"/>
              </a:spcBef>
              <a:spcAft>
                <a:spcPts val="0"/>
              </a:spcAft>
              <a:buNone/>
            </a:pPr>
            <a:r>
              <a:rPr lang="en-US" b="1" dirty="0">
                <a:solidFill>
                  <a:schemeClr val="lt1"/>
                </a:solidFill>
              </a:rPr>
              <a:t>                                        open class </a:t>
            </a:r>
            <a:r>
              <a:rPr lang="en-US" b="1" dirty="0" err="1">
                <a:solidFill>
                  <a:schemeClr val="lt1"/>
                </a:solidFill>
              </a:rPr>
              <a:t>BaseSignLanguageActivity</a:t>
            </a:r>
            <a:r>
              <a:rPr lang="en-US" b="1" dirty="0">
                <a:solidFill>
                  <a:schemeClr val="lt1"/>
                </a:solidFill>
              </a:rPr>
              <a:t> : </a:t>
            </a:r>
            <a:r>
              <a:rPr lang="en-US" b="1" dirty="0" err="1">
                <a:solidFill>
                  <a:schemeClr val="lt1"/>
                </a:solidFill>
              </a:rPr>
              <a:t>AppCompatActivity</a:t>
            </a:r>
            <a:r>
              <a:rPr lang="en-US" b="1" dirty="0">
                <a:solidFill>
                  <a:schemeClr val="lt1"/>
                </a:solidFill>
              </a:rPr>
              <a:t>()</a:t>
            </a:r>
            <a:endParaRPr b="1" dirty="0">
              <a:solidFill>
                <a:schemeClr val="lt1"/>
              </a:solidFill>
            </a:endParaRPr>
          </a:p>
          <a:p>
            <a:pPr marL="0" lvl="0" indent="0" algn="l" rtl="0">
              <a:spcBef>
                <a:spcPts val="0"/>
              </a:spcBef>
              <a:spcAft>
                <a:spcPts val="0"/>
              </a:spcAft>
              <a:buClr>
                <a:schemeClr val="dk1"/>
              </a:buClr>
              <a:buSzPts val="1100"/>
              <a:buFont typeface="Arial"/>
              <a:buNone/>
            </a:pPr>
            <a:endParaRPr b="1" dirty="0">
              <a:solidFill>
                <a:schemeClr val="lt1"/>
              </a:solidFill>
            </a:endParaRPr>
          </a:p>
          <a:p>
            <a:pPr marL="0" lvl="0" indent="0" algn="l" rtl="0">
              <a:spcBef>
                <a:spcPts val="0"/>
              </a:spcBef>
              <a:spcAft>
                <a:spcPts val="0"/>
              </a:spcAft>
              <a:buNone/>
            </a:pPr>
            <a:endParaRPr b="1" dirty="0">
              <a:solidFill>
                <a:schemeClr val="lt1"/>
              </a:solidFill>
            </a:endParaRPr>
          </a:p>
        </p:txBody>
      </p:sp>
      <p:sp>
        <p:nvSpPr>
          <p:cNvPr id="478" name="Google Shape;478;p54"/>
          <p:cNvSpPr txBox="1"/>
          <p:nvPr/>
        </p:nvSpPr>
        <p:spPr>
          <a:xfrm>
            <a:off x="457200" y="1907700"/>
            <a:ext cx="6159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lt1"/>
                </a:solidFill>
                <a:latin typeface="Calibri"/>
                <a:ea typeface="Calibri"/>
                <a:cs typeface="Calibri"/>
                <a:sym typeface="Calibri"/>
              </a:rPr>
              <a:t>Enable Sign Language on All </a:t>
            </a:r>
            <a:r>
              <a:rPr lang="en-US" sz="1800" b="1" dirty="0" err="1">
                <a:solidFill>
                  <a:schemeClr val="lt1"/>
                </a:solidFill>
                <a:latin typeface="Calibri"/>
                <a:ea typeface="Calibri"/>
                <a:cs typeface="Calibri"/>
                <a:sym typeface="Calibri"/>
              </a:rPr>
              <a:t>TextViews</a:t>
            </a:r>
            <a:r>
              <a:rPr lang="en-US" sz="1800" b="1" dirty="0">
                <a:solidFill>
                  <a:schemeClr val="lt1"/>
                </a:solidFill>
                <a:latin typeface="Calibri"/>
                <a:ea typeface="Calibri"/>
                <a:cs typeface="Calibri"/>
                <a:sym typeface="Calibri"/>
              </a:rPr>
              <a:t> Automatically</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a:solidFill>
                  <a:schemeClr val="lt1"/>
                </a:solidFill>
                <a:latin typeface="Calibri"/>
                <a:ea typeface="Calibri"/>
                <a:cs typeface="Calibri"/>
                <a:sym typeface="Calibri"/>
              </a:rPr>
              <a:t> </a:t>
            </a:r>
            <a:r>
              <a:rPr lang="en-US" sz="1800" b="1" dirty="0" err="1">
                <a:solidFill>
                  <a:schemeClr val="lt1"/>
                </a:solidFill>
                <a:latin typeface="Calibri"/>
                <a:ea typeface="Calibri"/>
                <a:cs typeface="Calibri"/>
                <a:sym typeface="Calibri"/>
              </a:rPr>
              <a:t>val</a:t>
            </a:r>
            <a:r>
              <a:rPr lang="en-US" sz="1800" b="1" dirty="0">
                <a:solidFill>
                  <a:schemeClr val="lt1"/>
                </a:solidFill>
                <a:latin typeface="Calibri"/>
                <a:ea typeface="Calibri"/>
                <a:cs typeface="Calibri"/>
                <a:sym typeface="Calibri"/>
              </a:rPr>
              <a:t> </a:t>
            </a:r>
            <a:r>
              <a:rPr lang="en-US" sz="1800" b="1" dirty="0" err="1">
                <a:solidFill>
                  <a:schemeClr val="lt1"/>
                </a:solidFill>
                <a:latin typeface="Calibri"/>
                <a:ea typeface="Calibri"/>
                <a:cs typeface="Calibri"/>
                <a:sym typeface="Calibri"/>
              </a:rPr>
              <a:t>rootView</a:t>
            </a:r>
            <a:r>
              <a:rPr lang="en-US" sz="1800" b="1" dirty="0">
                <a:solidFill>
                  <a:schemeClr val="lt1"/>
                </a:solidFill>
                <a:latin typeface="Calibri"/>
                <a:ea typeface="Calibri"/>
                <a:cs typeface="Calibri"/>
                <a:sym typeface="Calibri"/>
              </a:rPr>
              <a:t> = </a:t>
            </a:r>
            <a:r>
              <a:rPr lang="en-US" sz="1800" b="1" dirty="0" err="1">
                <a:solidFill>
                  <a:schemeClr val="lt1"/>
                </a:solidFill>
                <a:latin typeface="Calibri"/>
                <a:ea typeface="Calibri"/>
                <a:cs typeface="Calibri"/>
                <a:sym typeface="Calibri"/>
              </a:rPr>
              <a:t>findViewById</a:t>
            </a:r>
            <a:r>
              <a:rPr lang="en-US" sz="1800" b="1" dirty="0">
                <a:solidFill>
                  <a:schemeClr val="lt1"/>
                </a:solidFill>
                <a:latin typeface="Calibri"/>
                <a:ea typeface="Calibri"/>
                <a:cs typeface="Calibri"/>
                <a:sym typeface="Calibri"/>
              </a:rPr>
              <a:t>&lt;View&gt;(</a:t>
            </a:r>
            <a:r>
              <a:rPr lang="en-US" sz="1800" b="1" dirty="0" err="1">
                <a:solidFill>
                  <a:schemeClr val="lt1"/>
                </a:solidFill>
                <a:latin typeface="Calibri"/>
                <a:ea typeface="Calibri"/>
                <a:cs typeface="Calibri"/>
                <a:sym typeface="Calibri"/>
              </a:rPr>
              <a:t>android.R.id.content</a:t>
            </a:r>
            <a:r>
              <a:rPr lang="en-US" sz="1800" b="1" dirty="0">
                <a:solidFill>
                  <a:schemeClr val="lt1"/>
                </a:solidFill>
                <a:latin typeface="Calibri"/>
                <a:ea typeface="Calibri"/>
                <a:cs typeface="Calibri"/>
                <a:sym typeface="Calibri"/>
              </a:rPr>
              <a:t>)</a:t>
            </a:r>
            <a:endParaRPr sz="1800" b="1" dirty="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b="1" dirty="0" err="1">
                <a:solidFill>
                  <a:schemeClr val="lt1"/>
                </a:solidFill>
                <a:latin typeface="Calibri"/>
                <a:ea typeface="Calibri"/>
                <a:cs typeface="Calibri"/>
                <a:sym typeface="Calibri"/>
              </a:rPr>
              <a:t>SignLanguageTextHelper.enableSignLanguageSupportForAllTextViews</a:t>
            </a:r>
            <a:r>
              <a:rPr lang="en-US" sz="1800" b="1" dirty="0">
                <a:solidFill>
                  <a:schemeClr val="lt1"/>
                </a:solidFill>
                <a:latin typeface="Calibri"/>
                <a:ea typeface="Calibri"/>
                <a:cs typeface="Calibri"/>
                <a:sym typeface="Calibri"/>
              </a:rPr>
              <a:t>(</a:t>
            </a:r>
            <a:r>
              <a:rPr lang="en-US" sz="1800" b="1" dirty="0" err="1">
                <a:solidFill>
                  <a:schemeClr val="lt1"/>
                </a:solidFill>
                <a:latin typeface="Calibri"/>
                <a:ea typeface="Calibri"/>
                <a:cs typeface="Calibri"/>
                <a:sym typeface="Calibri"/>
              </a:rPr>
              <a:t>rootView</a:t>
            </a:r>
            <a:r>
              <a:rPr lang="en-US" sz="1800" b="1" dirty="0">
                <a:solidFill>
                  <a:schemeClr val="lt1"/>
                </a:solidFill>
                <a:latin typeface="Calibri"/>
                <a:ea typeface="Calibri"/>
                <a:cs typeface="Calibri"/>
                <a:sym typeface="Calibri"/>
              </a:rPr>
              <a:t>)</a:t>
            </a:r>
            <a:endParaRPr sz="1800" b="1" dirty="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endParaRPr sz="1800" b="1" dirty="0">
              <a:solidFill>
                <a:schemeClr val="lt1"/>
              </a:solidFill>
              <a:latin typeface="Calibri"/>
              <a:ea typeface="Calibri"/>
              <a:cs typeface="Calibri"/>
              <a:sym typeface="Calibri"/>
            </a:endParaRPr>
          </a:p>
        </p:txBody>
      </p:sp>
      <p:sp>
        <p:nvSpPr>
          <p:cNvPr id="479" name="Google Shape;479;p54"/>
          <p:cNvSpPr txBox="1"/>
          <p:nvPr/>
        </p:nvSpPr>
        <p:spPr>
          <a:xfrm>
            <a:off x="639450" y="3511675"/>
            <a:ext cx="61593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lt1"/>
                </a:solidFill>
                <a:latin typeface="Calibri"/>
                <a:ea typeface="Calibri"/>
                <a:cs typeface="Calibri"/>
                <a:sym typeface="Calibri"/>
              </a:rPr>
              <a:t>Mapping Characters to Sign Language Videos</a:t>
            </a: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r>
              <a:rPr lang="en-US" sz="1800" b="1" dirty="0">
                <a:solidFill>
                  <a:schemeClr val="lt1"/>
                </a:solidFill>
                <a:latin typeface="Calibri"/>
                <a:ea typeface="Calibri"/>
                <a:cs typeface="Calibri"/>
                <a:sym typeface="Calibri"/>
              </a:rPr>
              <a:t> private </a:t>
            </a:r>
            <a:r>
              <a:rPr lang="en-US" sz="1800" b="1" dirty="0" err="1">
                <a:solidFill>
                  <a:schemeClr val="lt1"/>
                </a:solidFill>
                <a:latin typeface="Calibri"/>
                <a:ea typeface="Calibri"/>
                <a:cs typeface="Calibri"/>
                <a:sym typeface="Calibri"/>
              </a:rPr>
              <a:t>val</a:t>
            </a:r>
            <a:r>
              <a:rPr lang="en-US" sz="1800" b="1" dirty="0">
                <a:solidFill>
                  <a:schemeClr val="lt1"/>
                </a:solidFill>
                <a:latin typeface="Calibri"/>
                <a:ea typeface="Calibri"/>
                <a:cs typeface="Calibri"/>
                <a:sym typeface="Calibri"/>
              </a:rPr>
              <a:t> </a:t>
            </a:r>
            <a:r>
              <a:rPr lang="en-US" sz="1800" b="1" dirty="0" err="1">
                <a:solidFill>
                  <a:schemeClr val="lt1"/>
                </a:solidFill>
                <a:latin typeface="Calibri"/>
                <a:ea typeface="Calibri"/>
                <a:cs typeface="Calibri"/>
                <a:sym typeface="Calibri"/>
              </a:rPr>
              <a:t>videoMap</a:t>
            </a:r>
            <a:r>
              <a:rPr lang="en-US" sz="1800" b="1" dirty="0">
                <a:solidFill>
                  <a:schemeClr val="lt1"/>
                </a:solidFill>
                <a:latin typeface="Calibri"/>
                <a:ea typeface="Calibri"/>
                <a:cs typeface="Calibri"/>
                <a:sym typeface="Calibri"/>
              </a:rPr>
              <a:t> = </a:t>
            </a:r>
            <a:r>
              <a:rPr lang="en-US" sz="1800" b="1" dirty="0" err="1">
                <a:solidFill>
                  <a:schemeClr val="lt1"/>
                </a:solidFill>
                <a:latin typeface="Calibri"/>
                <a:ea typeface="Calibri"/>
                <a:cs typeface="Calibri"/>
                <a:sym typeface="Calibri"/>
              </a:rPr>
              <a:t>mapOf</a:t>
            </a:r>
            <a:r>
              <a:rPr lang="en-US" sz="1800" b="1" dirty="0">
                <a:solidFill>
                  <a:schemeClr val="lt1"/>
                </a:solidFill>
                <a:latin typeface="Calibri"/>
                <a:ea typeface="Calibri"/>
                <a:cs typeface="Calibri"/>
                <a:sym typeface="Calibri"/>
              </a:rPr>
              <a:t>(  'ا' to </a:t>
            </a:r>
            <a:r>
              <a:rPr lang="en-US" sz="1800" b="1" dirty="0" err="1">
                <a:solidFill>
                  <a:schemeClr val="lt1"/>
                </a:solidFill>
                <a:latin typeface="Calibri"/>
                <a:ea typeface="Calibri"/>
                <a:cs typeface="Calibri"/>
                <a:sym typeface="Calibri"/>
              </a:rPr>
              <a:t>R.raw.alaf</a:t>
            </a:r>
            <a:r>
              <a:rPr lang="en-US" sz="1800" b="1" dirty="0">
                <a:solidFill>
                  <a:schemeClr val="lt1"/>
                </a:solidFill>
                <a:latin typeface="Calibri"/>
                <a:ea typeface="Calibri"/>
                <a:cs typeface="Calibri"/>
                <a:sym typeface="Calibri"/>
              </a:rPr>
              <a:t>, 'A' to </a:t>
            </a:r>
            <a:r>
              <a:rPr lang="en-US" sz="1800" b="1" dirty="0" err="1">
                <a:solidFill>
                  <a:schemeClr val="lt1"/>
                </a:solidFill>
                <a:latin typeface="Calibri"/>
                <a:ea typeface="Calibri"/>
                <a:cs typeface="Calibri"/>
                <a:sym typeface="Calibri"/>
              </a:rPr>
              <a:t>R.raw.a</a:t>
            </a:r>
            <a:r>
              <a:rPr lang="en-US" sz="1800" b="1" dirty="0">
                <a:solidFill>
                  <a:schemeClr val="lt1"/>
                </a:solidFill>
                <a:latin typeface="Calibri"/>
                <a:ea typeface="Calibri"/>
                <a:cs typeface="Calibri"/>
                <a:sym typeface="Calibri"/>
              </a:rPr>
              <a:t>, 'b' to </a:t>
            </a:r>
            <a:r>
              <a:rPr lang="en-US" sz="1800" b="1" dirty="0" err="1">
                <a:solidFill>
                  <a:schemeClr val="lt1"/>
                </a:solidFill>
                <a:latin typeface="Calibri"/>
                <a:ea typeface="Calibri"/>
                <a:cs typeface="Calibri"/>
                <a:sym typeface="Calibri"/>
              </a:rPr>
              <a:t>R.raw.b</a:t>
            </a:r>
            <a:r>
              <a:rPr lang="en-US" sz="1800" b="1" dirty="0">
                <a:solidFill>
                  <a:schemeClr val="lt1"/>
                </a:solidFill>
                <a:latin typeface="Calibri"/>
                <a:ea typeface="Calibri"/>
                <a:cs typeface="Calibri"/>
                <a:sym typeface="Calibri"/>
              </a:rPr>
              <a:t>, // ...)</a:t>
            </a:r>
            <a:endParaRPr sz="1800" b="1" dirty="0">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1800" b="1" dirty="0">
              <a:solidFill>
                <a:schemeClr val="lt1"/>
              </a:solidFill>
              <a:latin typeface="Calibri"/>
              <a:ea typeface="Calibri"/>
              <a:cs typeface="Calibri"/>
              <a:sym typeface="Calibri"/>
            </a:endParaRPr>
          </a:p>
          <a:p>
            <a:pPr marL="0" lvl="0" indent="0" algn="l" rtl="0">
              <a:spcBef>
                <a:spcPts val="0"/>
              </a:spcBef>
              <a:spcAft>
                <a:spcPts val="0"/>
              </a:spcAft>
              <a:buNone/>
            </a:pPr>
            <a:endParaRPr sz="1800" b="1"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5"/>
          <p:cNvSpPr txBox="1">
            <a:spLocks noGrp="1"/>
          </p:cNvSpPr>
          <p:nvPr>
            <p:ph type="title"/>
          </p:nvPr>
        </p:nvSpPr>
        <p:spPr>
          <a:xfrm>
            <a:off x="289661" y="370078"/>
            <a:ext cx="8562900" cy="4617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a:t>The View &amp; Hot lines in implementation:-</a:t>
            </a:r>
            <a:endParaRPr/>
          </a:p>
        </p:txBody>
      </p:sp>
      <p:sp>
        <p:nvSpPr>
          <p:cNvPr id="485" name="Google Shape;485;p55"/>
          <p:cNvSpPr txBox="1">
            <a:spLocks noGrp="1"/>
          </p:cNvSpPr>
          <p:nvPr>
            <p:ph type="body" idx="1"/>
          </p:nvPr>
        </p:nvSpPr>
        <p:spPr>
          <a:xfrm>
            <a:off x="457200" y="1183005"/>
            <a:ext cx="8229600" cy="2216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solidFill>
                  <a:schemeClr val="lt1"/>
                </a:solidFill>
              </a:rPr>
              <a:t>Queue Preparation for Text Playback</a:t>
            </a:r>
            <a:endParaRPr b="1" dirty="0">
              <a:solidFill>
                <a:schemeClr val="lt1"/>
              </a:solidFill>
            </a:endParaRPr>
          </a:p>
          <a:p>
            <a:pPr marL="0" lvl="0" indent="0" algn="l" rtl="0">
              <a:spcBef>
                <a:spcPts val="0"/>
              </a:spcBef>
              <a:spcAft>
                <a:spcPts val="0"/>
              </a:spcAft>
              <a:buNone/>
            </a:pPr>
            <a:r>
              <a:rPr lang="en-US" b="1" dirty="0">
                <a:solidFill>
                  <a:schemeClr val="lt1"/>
                </a:solidFill>
              </a:rPr>
              <a:t>             fun </a:t>
            </a:r>
            <a:r>
              <a:rPr lang="en-US" b="1" dirty="0" err="1">
                <a:solidFill>
                  <a:schemeClr val="lt1"/>
                </a:solidFill>
              </a:rPr>
              <a:t>prepareVideosForText</a:t>
            </a:r>
            <a:r>
              <a:rPr lang="en-US" b="1" dirty="0">
                <a:solidFill>
                  <a:schemeClr val="lt1"/>
                </a:solidFill>
              </a:rPr>
              <a:t>(text: String) {</a:t>
            </a:r>
            <a:r>
              <a:rPr lang="en-US" b="1" dirty="0" err="1">
                <a:solidFill>
                  <a:schemeClr val="lt1"/>
                </a:solidFill>
              </a:rPr>
              <a:t>videoQueue.clear</a:t>
            </a:r>
            <a:r>
              <a:rPr lang="en-US" b="1" dirty="0">
                <a:solidFill>
                  <a:schemeClr val="lt1"/>
                </a:solidFill>
              </a:rPr>
              <a:t>()</a:t>
            </a:r>
            <a:r>
              <a:rPr lang="en-US" b="1" dirty="0" err="1">
                <a:solidFill>
                  <a:schemeClr val="lt1"/>
                </a:solidFill>
              </a:rPr>
              <a:t>text.toLowerCase</a:t>
            </a:r>
            <a:r>
              <a:rPr lang="en-US" b="1" dirty="0">
                <a:solidFill>
                  <a:schemeClr val="lt1"/>
                </a:solidFill>
              </a:rPr>
              <a:t>().</a:t>
            </a:r>
            <a:r>
              <a:rPr lang="en-US" b="1" dirty="0" err="1">
                <a:solidFill>
                  <a:schemeClr val="lt1"/>
                </a:solidFill>
              </a:rPr>
              <a:t>forEach</a:t>
            </a:r>
            <a:r>
              <a:rPr lang="en-US" b="1" dirty="0">
                <a:solidFill>
                  <a:schemeClr val="lt1"/>
                </a:solidFill>
              </a:rPr>
              <a:t> { char -&gt;</a:t>
            </a:r>
            <a:endParaRPr b="1" dirty="0">
              <a:solidFill>
                <a:schemeClr val="lt1"/>
              </a:solidFill>
            </a:endParaRPr>
          </a:p>
          <a:p>
            <a:pPr marL="0" lvl="0" indent="0" algn="l" rtl="0">
              <a:spcBef>
                <a:spcPts val="0"/>
              </a:spcBef>
              <a:spcAft>
                <a:spcPts val="0"/>
              </a:spcAft>
              <a:buClr>
                <a:schemeClr val="dk1"/>
              </a:buClr>
              <a:buSzPts val="1100"/>
              <a:buFont typeface="Arial"/>
              <a:buNone/>
            </a:pPr>
            <a:r>
              <a:rPr lang="en-US" b="1" dirty="0">
                <a:solidFill>
                  <a:schemeClr val="lt1"/>
                </a:solidFill>
              </a:rPr>
              <a:t>        </a:t>
            </a:r>
            <a:r>
              <a:rPr lang="en-US" b="1" dirty="0" err="1">
                <a:solidFill>
                  <a:schemeClr val="lt1"/>
                </a:solidFill>
              </a:rPr>
              <a:t>videoMap</a:t>
            </a:r>
            <a:r>
              <a:rPr lang="en-US" b="1" dirty="0">
                <a:solidFill>
                  <a:schemeClr val="lt1"/>
                </a:solidFill>
              </a:rPr>
              <a:t>[char]?.let { </a:t>
            </a:r>
            <a:r>
              <a:rPr lang="en-US" b="1" dirty="0" err="1">
                <a:solidFill>
                  <a:schemeClr val="lt1"/>
                </a:solidFill>
              </a:rPr>
              <a:t>videoQueue.add</a:t>
            </a:r>
            <a:r>
              <a:rPr lang="en-US" b="1" dirty="0">
                <a:solidFill>
                  <a:schemeClr val="lt1"/>
                </a:solidFill>
              </a:rPr>
              <a:t>(it) }</a:t>
            </a:r>
            <a:endParaRPr b="1" dirty="0">
              <a:solidFill>
                <a:schemeClr val="lt1"/>
              </a:solidFill>
            </a:endParaRPr>
          </a:p>
          <a:p>
            <a:pPr marL="0" lvl="0" indent="0" algn="l" rtl="0">
              <a:spcBef>
                <a:spcPts val="0"/>
              </a:spcBef>
              <a:spcAft>
                <a:spcPts val="0"/>
              </a:spcAft>
              <a:buClr>
                <a:schemeClr val="dk1"/>
              </a:buClr>
              <a:buSzPts val="1100"/>
              <a:buFont typeface="Arial"/>
              <a:buNone/>
            </a:pPr>
            <a:r>
              <a:rPr lang="en-US" b="1" dirty="0">
                <a:solidFill>
                  <a:schemeClr val="lt1"/>
                </a:solidFill>
              </a:rPr>
              <a:t>    }</a:t>
            </a:r>
            <a:endParaRPr b="1" dirty="0">
              <a:solidFill>
                <a:schemeClr val="lt1"/>
              </a:solidFill>
            </a:endParaRPr>
          </a:p>
          <a:p>
            <a:pPr marL="0" lvl="0" indent="0" algn="l" rtl="0">
              <a:spcBef>
                <a:spcPts val="0"/>
              </a:spcBef>
              <a:spcAft>
                <a:spcPts val="0"/>
              </a:spcAft>
              <a:buClr>
                <a:schemeClr val="dk1"/>
              </a:buClr>
              <a:buSzPts val="1100"/>
              <a:buFont typeface="Arial"/>
              <a:buNone/>
            </a:pPr>
            <a:r>
              <a:rPr lang="en-US" b="1" dirty="0">
                <a:solidFill>
                  <a:schemeClr val="lt1"/>
                </a:solidFill>
              </a:rPr>
              <a:t>}</a:t>
            </a:r>
            <a:endParaRPr b="1" dirty="0">
              <a:solidFill>
                <a:schemeClr val="lt1"/>
              </a:solidFill>
            </a:endParaRPr>
          </a:p>
          <a:p>
            <a:pPr marL="0" lvl="0" indent="0" algn="l" rtl="0">
              <a:spcBef>
                <a:spcPts val="0"/>
              </a:spcBef>
              <a:spcAft>
                <a:spcPts val="0"/>
              </a:spcAft>
              <a:buClr>
                <a:schemeClr val="dk1"/>
              </a:buClr>
              <a:buSzPts val="1100"/>
              <a:buFont typeface="Arial"/>
              <a:buNone/>
            </a:pPr>
            <a:endParaRPr b="1" dirty="0">
              <a:solidFill>
                <a:schemeClr val="lt1"/>
              </a:solidFill>
            </a:endParaRPr>
          </a:p>
          <a:p>
            <a:pPr marL="0" lvl="0" indent="0" algn="l" rtl="0">
              <a:spcBef>
                <a:spcPts val="0"/>
              </a:spcBef>
              <a:spcAft>
                <a:spcPts val="0"/>
              </a:spcAft>
              <a:buNone/>
            </a:pPr>
            <a:endParaRPr b="1" dirty="0">
              <a:solidFill>
                <a:schemeClr val="lt1"/>
              </a:solidFill>
            </a:endParaRPr>
          </a:p>
        </p:txBody>
      </p:sp>
      <p:sp>
        <p:nvSpPr>
          <p:cNvPr id="486" name="Google Shape;486;p55"/>
          <p:cNvSpPr txBox="1"/>
          <p:nvPr/>
        </p:nvSpPr>
        <p:spPr>
          <a:xfrm>
            <a:off x="628775" y="3244350"/>
            <a:ext cx="6159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latin typeface="Calibri"/>
              <a:ea typeface="Calibri"/>
              <a:cs typeface="Calibri"/>
              <a:sym typeface="Calibri"/>
            </a:endParaRPr>
          </a:p>
        </p:txBody>
      </p:sp>
      <p:sp>
        <p:nvSpPr>
          <p:cNvPr id="487" name="Google Shape;487;p55"/>
          <p:cNvSpPr txBox="1"/>
          <p:nvPr/>
        </p:nvSpPr>
        <p:spPr>
          <a:xfrm>
            <a:off x="289650" y="3009100"/>
            <a:ext cx="5006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solidFill>
                  <a:schemeClr val="lt1"/>
                </a:solidFill>
                <a:latin typeface="Calibri"/>
                <a:ea typeface="Calibri"/>
                <a:cs typeface="Calibri"/>
                <a:sym typeface="Calibri"/>
              </a:rPr>
              <a:t>Recursive Playback of Letter Videos</a:t>
            </a:r>
            <a:endParaRPr sz="1800" b="1" dirty="0">
              <a:solidFill>
                <a:schemeClr val="lt1"/>
              </a:solidFill>
              <a:latin typeface="Calibri"/>
              <a:ea typeface="Calibri"/>
              <a:cs typeface="Calibri"/>
              <a:sym typeface="Calibri"/>
            </a:endParaRPr>
          </a:p>
        </p:txBody>
      </p:sp>
      <p:sp>
        <p:nvSpPr>
          <p:cNvPr id="488" name="Google Shape;488;p55"/>
          <p:cNvSpPr txBox="1"/>
          <p:nvPr/>
        </p:nvSpPr>
        <p:spPr>
          <a:xfrm>
            <a:off x="349350" y="3706050"/>
            <a:ext cx="6159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b="1">
                <a:latin typeface="Calibri"/>
                <a:ea typeface="Calibri"/>
                <a:cs typeface="Calibri"/>
                <a:sym typeface="Calibri"/>
              </a:rPr>
              <a:t> </a:t>
            </a:r>
            <a:r>
              <a:rPr lang="en-US" sz="1800" b="1">
                <a:solidFill>
                  <a:schemeClr val="lt1"/>
                </a:solidFill>
                <a:latin typeface="Calibri"/>
                <a:ea typeface="Calibri"/>
                <a:cs typeface="Calibri"/>
                <a:sym typeface="Calibri"/>
              </a:rPr>
              <a:t>val nextVideoRes = videoQueue.poll()</a:t>
            </a:r>
            <a:endParaRPr sz="18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sz="1800" b="1">
                <a:solidFill>
                  <a:schemeClr val="lt1"/>
                </a:solidFill>
                <a:latin typeface="Calibri"/>
                <a:ea typeface="Calibri"/>
                <a:cs typeface="Calibri"/>
                <a:sym typeface="Calibri"/>
              </a:rPr>
              <a:t>    if (nextVideoRes == null) { onComplete(); return }</a:t>
            </a:r>
            <a:endParaRPr sz="1800" b="1">
              <a:solidFill>
                <a:schemeClr val="lt1"/>
              </a:solidFill>
              <a:latin typeface="Calibri"/>
              <a:ea typeface="Calibri"/>
              <a:cs typeface="Calibri"/>
              <a:sym typeface="Calibri"/>
            </a:endParaRPr>
          </a:p>
          <a:p>
            <a:pPr marL="0" lvl="0" indent="0" algn="l" rtl="0">
              <a:spcBef>
                <a:spcPts val="0"/>
              </a:spcBef>
              <a:spcAft>
                <a:spcPts val="0"/>
              </a:spcAft>
              <a:buNone/>
            </a:pPr>
            <a:endParaRPr sz="1800" b="1">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6"/>
          <p:cNvSpPr txBox="1">
            <a:spLocks noGrp="1"/>
          </p:cNvSpPr>
          <p:nvPr>
            <p:ph type="title"/>
          </p:nvPr>
        </p:nvSpPr>
        <p:spPr>
          <a:xfrm>
            <a:off x="123911" y="359378"/>
            <a:ext cx="8562900" cy="307800"/>
          </a:xfrm>
          <a:prstGeom prst="rect">
            <a:avLst/>
          </a:prstGeom>
        </p:spPr>
        <p:txBody>
          <a:bodyPr spcFirstLastPara="1" wrap="square" lIns="0" tIns="0" rIns="0" bIns="0" anchor="t" anchorCtr="0">
            <a:spAutoFit/>
          </a:bodyPr>
          <a:lstStyle/>
          <a:p>
            <a:pPr marL="457200" lvl="0" indent="-330200" algn="l" rtl="0">
              <a:spcBef>
                <a:spcPts val="0"/>
              </a:spcBef>
              <a:spcAft>
                <a:spcPts val="0"/>
              </a:spcAft>
              <a:buClr>
                <a:schemeClr val="lt1"/>
              </a:buClr>
              <a:buSzPts val="1600"/>
              <a:buChar char="●"/>
            </a:pPr>
            <a:r>
              <a:rPr lang="en-US" sz="2000">
                <a:solidFill>
                  <a:schemeClr val="lt1"/>
                </a:solidFill>
              </a:rPr>
              <a:t>Custom Arabic &amp; English Keyboard</a:t>
            </a:r>
            <a:endParaRPr sz="3200"/>
          </a:p>
        </p:txBody>
      </p:sp>
      <p:sp>
        <p:nvSpPr>
          <p:cNvPr id="494" name="Google Shape;494;p56"/>
          <p:cNvSpPr txBox="1">
            <a:spLocks noGrp="1"/>
          </p:cNvSpPr>
          <p:nvPr>
            <p:ph type="body" idx="1"/>
          </p:nvPr>
        </p:nvSpPr>
        <p:spPr>
          <a:xfrm>
            <a:off x="457200" y="1183005"/>
            <a:ext cx="8229600" cy="1108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a:solidFill>
                  <a:schemeClr val="lt1"/>
                </a:solidFill>
                <a:latin typeface="Arial"/>
                <a:ea typeface="Arial"/>
                <a:cs typeface="Arial"/>
                <a:sym typeface="Arial"/>
              </a:rPr>
              <a:t>A custom in-app sign language keyboard built using a dynamic </a:t>
            </a:r>
            <a:r>
              <a:rPr lang="en-US" b="1" dirty="0" err="1">
                <a:solidFill>
                  <a:schemeClr val="lt1"/>
                </a:solidFill>
                <a:latin typeface="Roboto Mono"/>
                <a:ea typeface="Roboto Mono"/>
                <a:cs typeface="Roboto Mono"/>
                <a:sym typeface="Roboto Mono"/>
              </a:rPr>
              <a:t>LinearLayout</a:t>
            </a:r>
            <a:r>
              <a:rPr lang="en-US" b="1" dirty="0">
                <a:solidFill>
                  <a:schemeClr val="lt1"/>
                </a:solidFill>
                <a:latin typeface="Arial"/>
                <a:ea typeface="Arial"/>
                <a:cs typeface="Arial"/>
                <a:sym typeface="Arial"/>
              </a:rPr>
              <a:t>, supporting English and Arabic letters with smooth animations, language toggling, system keyboard integration, visual button feedback, and direct </a:t>
            </a:r>
            <a:r>
              <a:rPr lang="en-US" b="1" dirty="0" err="1">
                <a:solidFill>
                  <a:schemeClr val="lt1"/>
                </a:solidFill>
                <a:latin typeface="Roboto Mono"/>
                <a:ea typeface="Roboto Mono"/>
                <a:cs typeface="Roboto Mono"/>
                <a:sym typeface="Roboto Mono"/>
              </a:rPr>
              <a:t>EditText</a:t>
            </a:r>
            <a:r>
              <a:rPr lang="en-US" b="1" dirty="0">
                <a:solidFill>
                  <a:schemeClr val="lt1"/>
                </a:solidFill>
                <a:latin typeface="Arial"/>
                <a:ea typeface="Arial"/>
                <a:cs typeface="Arial"/>
                <a:sym typeface="Arial"/>
              </a:rPr>
              <a:t> text manipulation.</a:t>
            </a:r>
            <a:endParaRPr sz="2500" b="1" dirty="0">
              <a:solidFill>
                <a:schemeClr val="lt1"/>
              </a:solidFill>
            </a:endParaRPr>
          </a:p>
        </p:txBody>
      </p:sp>
      <p:pic>
        <p:nvPicPr>
          <p:cNvPr id="495" name="Google Shape;495;p56"/>
          <p:cNvPicPr preferRelativeResize="0"/>
          <p:nvPr/>
        </p:nvPicPr>
        <p:blipFill>
          <a:blip r:embed="rId3">
            <a:alphaModFix/>
          </a:blip>
          <a:stretch>
            <a:fillRect/>
          </a:stretch>
        </p:blipFill>
        <p:spPr>
          <a:xfrm>
            <a:off x="152400" y="2443600"/>
            <a:ext cx="4743025" cy="2547500"/>
          </a:xfrm>
          <a:prstGeom prst="rect">
            <a:avLst/>
          </a:prstGeom>
          <a:noFill/>
          <a:ln>
            <a:noFill/>
          </a:ln>
          <a:effectLst>
            <a:glow rad="139700">
              <a:schemeClr val="accent5">
                <a:satMod val="175000"/>
                <a:alpha val="40000"/>
              </a:schemeClr>
            </a:glow>
          </a:effectLst>
        </p:spPr>
      </p:pic>
      <p:pic>
        <p:nvPicPr>
          <p:cNvPr id="496" name="Google Shape;496;p56"/>
          <p:cNvPicPr preferRelativeResize="0"/>
          <p:nvPr/>
        </p:nvPicPr>
        <p:blipFill>
          <a:blip r:embed="rId4">
            <a:alphaModFix/>
          </a:blip>
          <a:stretch>
            <a:fillRect/>
          </a:stretch>
        </p:blipFill>
        <p:spPr>
          <a:xfrm>
            <a:off x="5194828" y="2443600"/>
            <a:ext cx="3725976" cy="2547500"/>
          </a:xfrm>
          <a:prstGeom prst="rect">
            <a:avLst/>
          </a:prstGeom>
          <a:noFill/>
          <a:ln>
            <a:noFill/>
          </a:ln>
          <a:effectLst>
            <a:glow rad="139700">
              <a:schemeClr val="accent5">
                <a:satMod val="175000"/>
                <a:alpha val="40000"/>
              </a:schemeClr>
            </a:glow>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98"/>
        <p:cNvGrpSpPr/>
        <p:nvPr/>
      </p:nvGrpSpPr>
      <p:grpSpPr>
        <a:xfrm>
          <a:off x="0" y="0"/>
          <a:ext cx="0" cy="0"/>
          <a:chOff x="0" y="0"/>
          <a:chExt cx="0" cy="0"/>
        </a:xfrm>
      </p:grpSpPr>
      <p:pic>
        <p:nvPicPr>
          <p:cNvPr id="99" name="Google Shape;99;p11"/>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100" name="Google Shape;100;p11"/>
          <p:cNvSpPr txBox="1">
            <a:spLocks noGrp="1"/>
          </p:cNvSpPr>
          <p:nvPr>
            <p:ph type="title"/>
          </p:nvPr>
        </p:nvSpPr>
        <p:spPr>
          <a:xfrm>
            <a:off x="289661" y="370078"/>
            <a:ext cx="8562975" cy="680846"/>
          </a:xfrm>
          <a:prstGeom prst="rect">
            <a:avLst/>
          </a:prstGeom>
          <a:noFill/>
          <a:ln>
            <a:noFill/>
          </a:ln>
        </p:spPr>
        <p:txBody>
          <a:bodyPr spcFirstLastPara="1" wrap="square" lIns="0" tIns="183700" rIns="0" bIns="0" anchor="t" anchorCtr="0">
            <a:spAutoFit/>
          </a:bodyPr>
          <a:lstStyle/>
          <a:p>
            <a:pPr marL="2672715" lvl="0" indent="0" algn="l" rtl="0">
              <a:lnSpc>
                <a:spcPct val="100000"/>
              </a:lnSpc>
              <a:spcBef>
                <a:spcPts val="0"/>
              </a:spcBef>
              <a:spcAft>
                <a:spcPts val="0"/>
              </a:spcAft>
              <a:buNone/>
            </a:pPr>
            <a:r>
              <a:rPr lang="en-US"/>
              <a:t>PROPOSED SOLUTION</a:t>
            </a:r>
            <a:endParaRPr/>
          </a:p>
        </p:txBody>
      </p:sp>
      <p:sp>
        <p:nvSpPr>
          <p:cNvPr id="101" name="Google Shape;101;p11"/>
          <p:cNvSpPr txBox="1"/>
          <p:nvPr/>
        </p:nvSpPr>
        <p:spPr>
          <a:xfrm>
            <a:off x="76200" y="1276350"/>
            <a:ext cx="4419600" cy="1736373"/>
          </a:xfrm>
          <a:prstGeom prst="rect">
            <a:avLst/>
          </a:prstGeom>
          <a:noFill/>
          <a:ln>
            <a:noFill/>
          </a:ln>
        </p:spPr>
        <p:txBody>
          <a:bodyPr spcFirstLastPara="1" wrap="square" lIns="0" tIns="12700" rIns="0" bIns="0" anchor="t" anchorCtr="0">
            <a:spAutoFit/>
          </a:bodyPr>
          <a:lstStyle/>
          <a:p>
            <a:pPr marL="0" lvl="0" indent="0" algn="l" rtl="0">
              <a:spcBef>
                <a:spcPts val="0"/>
              </a:spcBef>
              <a:spcAft>
                <a:spcPts val="0"/>
              </a:spcAft>
              <a:buNone/>
            </a:pPr>
            <a:r>
              <a:rPr lang="en-US" sz="1600" b="1">
                <a:solidFill>
                  <a:schemeClr val="lt1"/>
                </a:solidFill>
              </a:rPr>
              <a:t>Our end-to-end solution consists of three major phases: </a:t>
            </a:r>
            <a:r>
              <a:rPr lang="en-US" sz="1600" b="1">
                <a:solidFill>
                  <a:srgbClr val="00B0F0"/>
                </a:solidFill>
              </a:rPr>
              <a:t>Data Preparation &amp; Preprocessing</a:t>
            </a:r>
            <a:r>
              <a:rPr lang="en-US" sz="1600" b="1">
                <a:solidFill>
                  <a:schemeClr val="lt1"/>
                </a:solidFill>
              </a:rPr>
              <a:t>, </a:t>
            </a:r>
            <a:r>
              <a:rPr lang="en-US" sz="1600" b="1">
                <a:solidFill>
                  <a:srgbClr val="00B0F0"/>
                </a:solidFill>
              </a:rPr>
              <a:t>Model Development &amp; Selection</a:t>
            </a:r>
            <a:r>
              <a:rPr lang="en-US" sz="1600" b="1">
                <a:solidFill>
                  <a:schemeClr val="lt1"/>
                </a:solidFill>
              </a:rPr>
              <a:t>, </a:t>
            </a:r>
            <a:r>
              <a:rPr lang="en-US" sz="1600" b="1">
                <a:solidFill>
                  <a:srgbClr val="00B0F0"/>
                </a:solidFill>
              </a:rPr>
              <a:t>and Application Integration</a:t>
            </a:r>
            <a:r>
              <a:rPr lang="en-US" sz="1600" b="1">
                <a:solidFill>
                  <a:schemeClr val="lt1"/>
                </a:solidFill>
              </a:rPr>
              <a:t>. Each phase contains clearly defined sub-steps to ensure reproducibility, robustness, and maintainability.</a:t>
            </a:r>
            <a:endParaRPr/>
          </a:p>
        </p:txBody>
      </p:sp>
      <p:sp>
        <p:nvSpPr>
          <p:cNvPr id="102" name="Google Shape;102;p11"/>
          <p:cNvSpPr txBox="1"/>
          <p:nvPr/>
        </p:nvSpPr>
        <p:spPr>
          <a:xfrm>
            <a:off x="5029200" y="1200150"/>
            <a:ext cx="3668648" cy="3006592"/>
          </a:xfrm>
          <a:prstGeom prst="rect">
            <a:avLst/>
          </a:prstGeom>
          <a:noFill/>
          <a:ln>
            <a:noFill/>
          </a:ln>
        </p:spPr>
        <p:txBody>
          <a:bodyPr spcFirstLastPara="1" wrap="square" lIns="0" tIns="13325" rIns="0" bIns="0" anchor="t" anchorCtr="0">
            <a:spAutoFit/>
          </a:bodyPr>
          <a:lstStyle/>
          <a:p>
            <a:pPr marL="0" lvl="0" indent="0" algn="l" rtl="0">
              <a:spcBef>
                <a:spcPts val="0"/>
              </a:spcBef>
              <a:spcAft>
                <a:spcPts val="0"/>
              </a:spcAft>
              <a:buNone/>
            </a:pPr>
            <a:r>
              <a:rPr lang="en-US" sz="1200" b="1">
                <a:solidFill>
                  <a:srgbClr val="00B0F0"/>
                </a:solidFill>
              </a:rPr>
              <a:t>Data Preparation &amp; Preprocessing</a:t>
            </a:r>
            <a:endParaRPr/>
          </a:p>
          <a:p>
            <a:pPr marL="0" lvl="1" indent="0" algn="l" rtl="0">
              <a:spcBef>
                <a:spcPts val="0"/>
              </a:spcBef>
              <a:spcAft>
                <a:spcPts val="0"/>
              </a:spcAft>
              <a:buNone/>
            </a:pPr>
            <a:r>
              <a:rPr lang="en-US" sz="1200" b="1">
                <a:solidFill>
                  <a:schemeClr val="lt1"/>
                </a:solidFill>
              </a:rPr>
              <a:t>Dataset Ingestion: Load the ArASL dataset (7,856 RGB images, 33 classes) and accompanying labels apply the necessary preprocessing steps.</a:t>
            </a:r>
            <a:endParaRPr sz="1200" b="1">
              <a:solidFill>
                <a:schemeClr val="lt1"/>
              </a:solidFill>
            </a:endParaRPr>
          </a:p>
          <a:p>
            <a:pPr marL="0" lvl="2" indent="0" algn="l" rtl="0">
              <a:spcBef>
                <a:spcPts val="0"/>
              </a:spcBef>
              <a:spcAft>
                <a:spcPts val="0"/>
              </a:spcAft>
              <a:buNone/>
            </a:pPr>
            <a:r>
              <a:rPr lang="en-US" sz="1200" b="1" i="1">
                <a:solidFill>
                  <a:schemeClr val="lt1"/>
                </a:solidFill>
              </a:rPr>
              <a:t>e.g. Resizing:</a:t>
            </a:r>
            <a:r>
              <a:rPr lang="en-US" sz="1200" b="1">
                <a:solidFill>
                  <a:schemeClr val="lt1"/>
                </a:solidFill>
              </a:rPr>
              <a:t> 64×64 for CNNs; 224×224 for MobileNetV2, </a:t>
            </a:r>
            <a:r>
              <a:rPr lang="en-US" sz="1200" b="1" i="1">
                <a:solidFill>
                  <a:schemeClr val="lt1"/>
                </a:solidFill>
              </a:rPr>
              <a:t>Noise Reduction:</a:t>
            </a:r>
            <a:r>
              <a:rPr lang="en-US" sz="1200" b="1">
                <a:solidFill>
                  <a:schemeClr val="lt1"/>
                </a:solidFill>
              </a:rPr>
              <a:t> Apply Gaussian blur or median filtering to reduce sensor noise, and Data Augmentation.</a:t>
            </a:r>
            <a:endParaRPr/>
          </a:p>
          <a:p>
            <a:pPr marL="0" lvl="2" indent="0" algn="l" rtl="0">
              <a:spcBef>
                <a:spcPts val="0"/>
              </a:spcBef>
              <a:spcAft>
                <a:spcPts val="0"/>
              </a:spcAft>
              <a:buNone/>
            </a:pPr>
            <a:r>
              <a:rPr lang="en-US" sz="1200" b="1">
                <a:solidFill>
                  <a:srgbClr val="00B0F0"/>
                </a:solidFill>
              </a:rPr>
              <a:t>Model Development &amp; Selection</a:t>
            </a:r>
            <a:endParaRPr sz="1200" b="1">
              <a:solidFill>
                <a:schemeClr val="lt1"/>
              </a:solidFill>
            </a:endParaRPr>
          </a:p>
          <a:p>
            <a:pPr marL="0" lvl="1" indent="0" algn="l" rtl="0">
              <a:spcBef>
                <a:spcPts val="0"/>
              </a:spcBef>
              <a:spcAft>
                <a:spcPts val="0"/>
              </a:spcAft>
              <a:buNone/>
            </a:pPr>
            <a:r>
              <a:rPr lang="en-US" sz="1200" b="1">
                <a:solidFill>
                  <a:schemeClr val="lt1"/>
                </a:solidFill>
              </a:rPr>
              <a:t>MobileNetV2 Transfer Learning.</a:t>
            </a:r>
            <a:endParaRPr/>
          </a:p>
          <a:p>
            <a:pPr marL="0" lvl="1" indent="0" algn="l" rtl="0">
              <a:spcBef>
                <a:spcPts val="0"/>
              </a:spcBef>
              <a:spcAft>
                <a:spcPts val="0"/>
              </a:spcAft>
              <a:buNone/>
            </a:pPr>
            <a:r>
              <a:rPr lang="en-US" sz="1200" b="1">
                <a:solidFill>
                  <a:srgbClr val="00B0F0"/>
                </a:solidFill>
              </a:rPr>
              <a:t>Application Integration</a:t>
            </a:r>
            <a:endParaRPr/>
          </a:p>
          <a:p>
            <a:pPr marL="0" lvl="1" indent="0" algn="l" rtl="0">
              <a:spcBef>
                <a:spcPts val="0"/>
              </a:spcBef>
              <a:spcAft>
                <a:spcPts val="0"/>
              </a:spcAft>
              <a:buNone/>
            </a:pPr>
            <a:r>
              <a:rPr lang="en-US" sz="1200" b="1">
                <a:solidFill>
                  <a:schemeClr val="lt1"/>
                </a:solidFill>
              </a:rPr>
              <a:t>Model Export: Convert the selected model to TensorFlow Lite (TFLite) format for on-device inference.</a:t>
            </a:r>
            <a:endParaRPr sz="1200" b="1">
              <a:solidFill>
                <a:schemeClr val="lt1"/>
              </a:solidFill>
            </a:endParaRPr>
          </a:p>
          <a:p>
            <a:pPr marL="0" lvl="1" indent="0" algn="l" rtl="0">
              <a:spcBef>
                <a:spcPts val="0"/>
              </a:spcBef>
              <a:spcAft>
                <a:spcPts val="0"/>
              </a:spcAft>
              <a:buNone/>
            </a:pPr>
            <a:endParaRPr sz="1200" b="1">
              <a:solidFill>
                <a:schemeClr val="lt1"/>
              </a:solidFill>
            </a:endParaRPr>
          </a:p>
          <a:p>
            <a:pPr marL="0" lvl="0" indent="0" algn="l" rtl="0">
              <a:lnSpc>
                <a:spcPct val="100000"/>
              </a:lnSpc>
              <a:spcBef>
                <a:spcPts val="250"/>
              </a:spcBef>
              <a:spcAft>
                <a:spcPts val="0"/>
              </a:spcAft>
              <a:buNone/>
            </a:pPr>
            <a:endParaRPr sz="120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57"/>
          <p:cNvSpPr txBox="1">
            <a:spLocks noGrp="1"/>
          </p:cNvSpPr>
          <p:nvPr>
            <p:ph type="title"/>
          </p:nvPr>
        </p:nvSpPr>
        <p:spPr>
          <a:xfrm>
            <a:off x="289661" y="370078"/>
            <a:ext cx="8562900" cy="323100"/>
          </a:xfrm>
          <a:prstGeom prst="rect">
            <a:avLst/>
          </a:prstGeom>
        </p:spPr>
        <p:txBody>
          <a:bodyPr spcFirstLastPara="1" wrap="square" lIns="0" tIns="0" rIns="0" bIns="0" anchor="t" anchorCtr="0">
            <a:spAutoFit/>
          </a:bodyPr>
          <a:lstStyle/>
          <a:p>
            <a:pPr marL="457200" lvl="0" indent="-336550" algn="l" rtl="0">
              <a:spcBef>
                <a:spcPts val="0"/>
              </a:spcBef>
              <a:spcAft>
                <a:spcPts val="0"/>
              </a:spcAft>
              <a:buClr>
                <a:schemeClr val="lt1"/>
              </a:buClr>
              <a:buSzPts val="1700"/>
              <a:buChar char="●"/>
            </a:pPr>
            <a:r>
              <a:rPr lang="en-US" sz="2100">
                <a:solidFill>
                  <a:schemeClr val="lt1"/>
                </a:solidFill>
              </a:rPr>
              <a:t>Guess the word </a:t>
            </a:r>
            <a:endParaRPr sz="3300"/>
          </a:p>
        </p:txBody>
      </p:sp>
      <p:sp>
        <p:nvSpPr>
          <p:cNvPr id="502" name="Google Shape;502;p57"/>
          <p:cNvSpPr txBox="1">
            <a:spLocks noGrp="1"/>
          </p:cNvSpPr>
          <p:nvPr>
            <p:ph type="body" idx="1"/>
          </p:nvPr>
        </p:nvSpPr>
        <p:spPr>
          <a:xfrm>
            <a:off x="457200" y="1183005"/>
            <a:ext cx="8229600" cy="1108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b="1" dirty="0" err="1" smtClean="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G</a:t>
            </a:r>
            <a:r>
              <a:rPr lang="en-US" b="1" dirty="0" err="1" smtClean="0">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uessWordActivity</a:t>
            </a:r>
            <a:r>
              <a:rPr lang="en-US" b="1" dirty="0" smtClean="0">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 </a:t>
            </a:r>
            <a:r>
              <a:rPr lang="en-US" b="1" dirty="0">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allows users to recognize sign language through the camera or uploaded images using </a:t>
            </a:r>
            <a:r>
              <a:rPr lang="en-US" b="1" dirty="0" err="1">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CameraX</a:t>
            </a:r>
            <a:r>
              <a:rPr lang="en-US" b="1" dirty="0">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 and a custom recognizer; detected signs are combined into a word after a short pause, with clean permission handling, real-time preview, and image analysis via </a:t>
            </a:r>
            <a:r>
              <a:rPr lang="en-US" b="1" dirty="0" err="1" smtClean="0">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coroutines</a:t>
            </a:r>
            <a:r>
              <a:rPr lang="en-US" b="1" dirty="0" smtClean="0">
                <a:solidFill>
                  <a:schemeClr val="lt1"/>
                </a:solidFill>
                <a:latin typeface="Calibri" panose="020F0502020204030204" pitchFamily="34" charset="0"/>
                <a:ea typeface="Calibri" panose="020F0502020204030204" pitchFamily="34" charset="0"/>
                <a:cs typeface="Calibri" panose="020F0502020204030204" pitchFamily="34" charset="0"/>
                <a:sym typeface="Arial"/>
              </a:rPr>
              <a:t>.</a:t>
            </a:r>
            <a:endParaRPr b="1" dirty="0">
              <a:solidFill>
                <a:schemeClr val="lt1"/>
              </a:solidFill>
              <a:latin typeface="Calibri" panose="020F0502020204030204" pitchFamily="34" charset="0"/>
              <a:ea typeface="Calibri" panose="020F0502020204030204" pitchFamily="34" charset="0"/>
              <a:cs typeface="Calibri" panose="020F0502020204030204" pitchFamily="34" charset="0"/>
            </a:endParaRPr>
          </a:p>
        </p:txBody>
      </p:sp>
      <p:pic>
        <p:nvPicPr>
          <p:cNvPr id="503" name="Google Shape;503;p57"/>
          <p:cNvPicPr preferRelativeResize="0"/>
          <p:nvPr/>
        </p:nvPicPr>
        <p:blipFill>
          <a:blip r:embed="rId3">
            <a:alphaModFix/>
          </a:blip>
          <a:stretch>
            <a:fillRect/>
          </a:stretch>
        </p:blipFill>
        <p:spPr>
          <a:xfrm>
            <a:off x="3345546" y="2377478"/>
            <a:ext cx="2565301" cy="2722524"/>
          </a:xfrm>
          <a:prstGeom prst="rect">
            <a:avLst/>
          </a:prstGeom>
          <a:noFill/>
          <a:ln>
            <a:noFill/>
          </a:ln>
          <a:effectLst>
            <a:glow rad="139700">
              <a:schemeClr val="accent5">
                <a:satMod val="175000"/>
                <a:alpha val="40000"/>
              </a:schemeClr>
            </a:glow>
          </a:effectLst>
        </p:spPr>
      </p:pic>
      <p:pic>
        <p:nvPicPr>
          <p:cNvPr id="504" name="Google Shape;504;p57"/>
          <p:cNvPicPr preferRelativeResize="0"/>
          <p:nvPr/>
        </p:nvPicPr>
        <p:blipFill>
          <a:blip r:embed="rId4">
            <a:alphaModFix/>
          </a:blip>
          <a:stretch>
            <a:fillRect/>
          </a:stretch>
        </p:blipFill>
        <p:spPr>
          <a:xfrm>
            <a:off x="6274362" y="2104376"/>
            <a:ext cx="2578199" cy="3039124"/>
          </a:xfrm>
          <a:prstGeom prst="rect">
            <a:avLst/>
          </a:prstGeom>
          <a:noFill/>
          <a:ln>
            <a:noFill/>
          </a:ln>
          <a:effectLst>
            <a:glow rad="139700">
              <a:schemeClr val="accent5">
                <a:satMod val="175000"/>
                <a:alpha val="40000"/>
              </a:schemeClr>
            </a:glow>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0187-CC26-7C5F-F612-216A2B8DEBF5}"/>
              </a:ext>
            </a:extLst>
          </p:cNvPr>
          <p:cNvSpPr>
            <a:spLocks noGrp="1"/>
          </p:cNvSpPr>
          <p:nvPr>
            <p:ph type="title"/>
          </p:nvPr>
        </p:nvSpPr>
        <p:spPr>
          <a:xfrm>
            <a:off x="448240" y="392201"/>
            <a:ext cx="7121404" cy="1348109"/>
          </a:xfrm>
        </p:spPr>
        <p:txBody>
          <a:bodyPr/>
          <a:lstStyle/>
          <a:p>
            <a:pPr rtl="0"/>
            <a:r>
              <a:rPr lang="en-US" b="1" dirty="0"/>
              <a:t>Key Features</a:t>
            </a:r>
            <a:br>
              <a:rPr lang="en-US" b="1" dirty="0"/>
            </a:br>
            <a:r>
              <a:rPr lang="en-US" b="1" dirty="0"/>
              <a:t>Favorites and Block </a:t>
            </a:r>
            <a:r>
              <a:rPr lang="en-US" b="1" dirty="0" smtClean="0"/>
              <a:t>Lists</a:t>
            </a:r>
            <a:br>
              <a:rPr lang="en-US" b="1" dirty="0" smtClean="0"/>
            </a:br>
            <a:r>
              <a:rPr lang="en-US" dirty="0"/>
              <a:t/>
            </a:r>
            <a:br>
              <a:rPr lang="en-US" dirty="0"/>
            </a:br>
            <a:r>
              <a:rPr lang="en-US" b="1" dirty="0"/>
              <a:t/>
            </a:r>
            <a:br>
              <a:rPr lang="en-US" b="1" dirty="0"/>
            </a:br>
            <a:endParaRPr lang="en-US" dirty="0"/>
          </a:p>
        </p:txBody>
      </p:sp>
      <p:sp>
        <p:nvSpPr>
          <p:cNvPr id="3" name="Text Placeholder 2">
            <a:extLst>
              <a:ext uri="{FF2B5EF4-FFF2-40B4-BE49-F238E27FC236}">
                <a16:creationId xmlns:a16="http://schemas.microsoft.com/office/drawing/2014/main" id="{F6DF3032-1F07-BB9F-3140-46C6129A0408}"/>
              </a:ext>
            </a:extLst>
          </p:cNvPr>
          <p:cNvSpPr>
            <a:spLocks noGrp="1"/>
          </p:cNvSpPr>
          <p:nvPr>
            <p:ph type="body" idx="1"/>
          </p:nvPr>
        </p:nvSpPr>
        <p:spPr>
          <a:xfrm>
            <a:off x="289661" y="1378712"/>
            <a:ext cx="2298681" cy="15389"/>
          </a:xfrm>
        </p:spPr>
        <p:txBody>
          <a:bodyPr/>
          <a:lstStyle/>
          <a:p>
            <a:r>
              <a:rPr lang="en-US" sz="100" b="1" dirty="0" smtClean="0">
                <a:solidFill>
                  <a:schemeClr val="tx1"/>
                </a:solidFill>
              </a:rPr>
              <a:t>.</a:t>
            </a:r>
          </a:p>
        </p:txBody>
      </p:sp>
      <p:sp>
        <p:nvSpPr>
          <p:cNvPr id="6" name="Rectangle 3">
            <a:extLst>
              <a:ext uri="{FF2B5EF4-FFF2-40B4-BE49-F238E27FC236}">
                <a16:creationId xmlns:a16="http://schemas.microsoft.com/office/drawing/2014/main" id="{866C49C9-89D6-A0B3-EA0D-668A68849FE3}"/>
              </a:ext>
            </a:extLst>
          </p:cNvPr>
          <p:cNvSpPr>
            <a:spLocks noChangeArrowheads="1"/>
          </p:cNvSpPr>
          <p:nvPr/>
        </p:nvSpPr>
        <p:spPr bwMode="auto">
          <a:xfrm>
            <a:off x="448240" y="2078237"/>
            <a:ext cx="840439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bg1"/>
                </a:solidFill>
                <a:effectLst/>
                <a:latin typeface="Arial" panose="020B0604020202020204" pitchFamily="34" charset="0"/>
              </a:rPr>
              <a:t>First,</a:t>
            </a:r>
            <a:r>
              <a:rPr kumimoji="0" lang="en-US" altLang="en-US" sz="1800" b="1" i="0" u="none" strike="noStrike" cap="none" normalizeH="0" dirty="0" smtClean="0">
                <a:ln>
                  <a:noFill/>
                </a:ln>
                <a:solidFill>
                  <a:schemeClr val="bg1"/>
                </a:solidFill>
                <a:effectLst/>
                <a:latin typeface="Arial" panose="020B0604020202020204" pitchFamily="34" charset="0"/>
              </a:rPr>
              <a:t> </a:t>
            </a:r>
            <a:r>
              <a:rPr kumimoji="0" lang="en-US" altLang="en-US" sz="1800" b="1" i="0" u="none" strike="noStrike" cap="none" normalizeH="0" baseline="0" dirty="0" smtClean="0">
                <a:ln>
                  <a:noFill/>
                </a:ln>
                <a:solidFill>
                  <a:schemeClr val="bg1"/>
                </a:solidFill>
                <a:effectLst/>
                <a:latin typeface="Arial" panose="020B0604020202020204" pitchFamily="34" charset="0"/>
              </a:rPr>
              <a:t>I have </a:t>
            </a:r>
            <a:r>
              <a:rPr kumimoji="0" lang="en-US" altLang="en-US" sz="1800" b="1" i="0" u="none" strike="noStrike" cap="none" normalizeH="0" baseline="0" dirty="0">
                <a:ln>
                  <a:noFill/>
                </a:ln>
                <a:solidFill>
                  <a:schemeClr val="bg1"/>
                </a:solidFill>
                <a:effectLst/>
                <a:latin typeface="Arial" panose="020B0604020202020204" pitchFamily="34" charset="0"/>
              </a:rPr>
              <a:t>developed </a:t>
            </a:r>
            <a:r>
              <a:rPr kumimoji="0" lang="en-US" altLang="en-US" sz="1800" b="1" i="0" u="none" strike="noStrike" cap="none" normalizeH="0" baseline="0" dirty="0" smtClean="0">
                <a:ln>
                  <a:noFill/>
                </a:ln>
                <a:solidFill>
                  <a:schemeClr val="bg1"/>
                </a:solidFill>
                <a:effectLst/>
                <a:latin typeface="Arial" panose="020B0604020202020204" pitchFamily="34" charset="0"/>
              </a:rPr>
              <a:t>a key </a:t>
            </a:r>
            <a:r>
              <a:rPr kumimoji="0" lang="en-US" altLang="en-US" sz="1800" b="1" i="0" u="none" strike="noStrike" cap="none" normalizeH="0" baseline="0" dirty="0">
                <a:ln>
                  <a:noFill/>
                </a:ln>
                <a:solidFill>
                  <a:schemeClr val="bg1"/>
                </a:solidFill>
                <a:effectLst/>
                <a:latin typeface="Arial" panose="020B0604020202020204" pitchFamily="34" charset="0"/>
              </a:rPr>
              <a:t>social features of the Android mobile application using </a:t>
            </a:r>
            <a:r>
              <a:rPr kumimoji="0" lang="en-US" altLang="en-US" sz="1800" b="1" i="0" u="none" strike="noStrike" cap="none" normalizeH="0" baseline="0" dirty="0">
                <a:ln>
                  <a:noFill/>
                </a:ln>
                <a:solidFill>
                  <a:srgbClr val="FFFF00"/>
                </a:solidFill>
                <a:effectLst/>
                <a:latin typeface="Arial" panose="020B0604020202020204" pitchFamily="34" charset="0"/>
              </a:rPr>
              <a:t>Kotlin</a:t>
            </a:r>
            <a:r>
              <a:rPr kumimoji="0" lang="en-US" altLang="en-US" sz="1800" b="1" i="0" u="none" strike="noStrike" cap="none" normalizeH="0" baseline="0" dirty="0">
                <a:ln>
                  <a:noFill/>
                </a:ln>
                <a:solidFill>
                  <a:schemeClr val="bg1"/>
                </a:solidFill>
                <a:effectLst/>
                <a:latin typeface="Arial" panose="020B0604020202020204" pitchFamily="34" charset="0"/>
              </a:rPr>
              <a:t> and </a:t>
            </a:r>
            <a:r>
              <a:rPr kumimoji="0" lang="en-US" altLang="en-US" sz="1800" b="1" i="0" u="none" strike="noStrike" cap="none" normalizeH="0" baseline="0" dirty="0" err="1">
                <a:ln>
                  <a:noFill/>
                </a:ln>
                <a:solidFill>
                  <a:srgbClr val="FFFF00"/>
                </a:solidFill>
                <a:effectLst/>
                <a:latin typeface="Arial" panose="020B0604020202020204" pitchFamily="34" charset="0"/>
              </a:rPr>
              <a:t>Supabase</a:t>
            </a:r>
            <a:r>
              <a:rPr kumimoji="0" lang="en-US" altLang="en-US" sz="1800" b="1" i="0" u="none" strike="noStrike" cap="none" normalizeH="0" baseline="0" dirty="0">
                <a:ln>
                  <a:noFill/>
                </a:ln>
                <a:solidFill>
                  <a:schemeClr val="bg1"/>
                </a:solidFill>
                <a:effectLst/>
                <a:latin typeface="Arial" panose="020B0604020202020204" pitchFamily="34" charset="0"/>
              </a:rPr>
              <a:t>. These features enhance user experience by enabling friend management, favorite contacts, and blocking functionality, synced live with our cloud-based Postgres DB.</a:t>
            </a:r>
          </a:p>
        </p:txBody>
      </p:sp>
    </p:spTree>
    <p:extLst>
      <p:ext uri="{BB962C8B-B14F-4D97-AF65-F5344CB8AC3E}">
        <p14:creationId xmlns:p14="http://schemas.microsoft.com/office/powerpoint/2010/main" val="35183976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830C-856A-47E0-75FC-90E9FFD99FD7}"/>
              </a:ext>
            </a:extLst>
          </p:cNvPr>
          <p:cNvSpPr>
            <a:spLocks noGrp="1"/>
          </p:cNvSpPr>
          <p:nvPr>
            <p:ph type="title"/>
          </p:nvPr>
        </p:nvSpPr>
        <p:spPr>
          <a:xfrm>
            <a:off x="289662" y="370078"/>
            <a:ext cx="3462282" cy="420951"/>
          </a:xfrm>
        </p:spPr>
        <p:txBody>
          <a:bodyPr/>
          <a:lstStyle/>
          <a:p>
            <a:r>
              <a:rPr lang="en-US" b="1" dirty="0"/>
              <a:t>Database Design</a:t>
            </a:r>
            <a:endParaRPr lang="en-US" dirty="0"/>
          </a:p>
        </p:txBody>
      </p:sp>
      <p:sp>
        <p:nvSpPr>
          <p:cNvPr id="4" name="Rectangle 1">
            <a:extLst>
              <a:ext uri="{FF2B5EF4-FFF2-40B4-BE49-F238E27FC236}">
                <a16:creationId xmlns:a16="http://schemas.microsoft.com/office/drawing/2014/main" id="{5A2B0C70-DB11-9DE3-8CA4-75E2FA9E31F2}"/>
              </a:ext>
            </a:extLst>
          </p:cNvPr>
          <p:cNvSpPr>
            <a:spLocks noGrp="1" noChangeArrowheads="1"/>
          </p:cNvSpPr>
          <p:nvPr>
            <p:ph type="body" idx="1"/>
          </p:nvPr>
        </p:nvSpPr>
        <p:spPr bwMode="auto">
          <a:xfrm>
            <a:off x="181429" y="934470"/>
            <a:ext cx="842554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Supabase</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-powered PostgreSQL schema was designed to handle user interactions, based on normalized tables: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Main Tables: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user_data</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Contains basic profile information.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favorites: Stores each user’s favorite contacts.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block_list</a:t>
            </a: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 Tracks which users a person has blocked.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friends: Handles friend connections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54185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790DE0C3-A68C-B35B-B726-3F68CEF1E175}"/>
              </a:ext>
            </a:extLst>
          </p:cNvPr>
          <p:cNvPicPr>
            <a:picLocks noChangeAspect="1"/>
          </p:cNvPicPr>
          <p:nvPr/>
        </p:nvPicPr>
        <p:blipFill>
          <a:blip r:embed="rId2"/>
          <a:stretch>
            <a:fillRect/>
          </a:stretch>
        </p:blipFill>
        <p:spPr>
          <a:xfrm>
            <a:off x="1603828" y="366566"/>
            <a:ext cx="6161315" cy="4577509"/>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15989606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EF0C2-2169-3D6C-A215-5507D0EC78A3}"/>
              </a:ext>
            </a:extLst>
          </p:cNvPr>
          <p:cNvSpPr>
            <a:spLocks noGrp="1"/>
          </p:cNvSpPr>
          <p:nvPr>
            <p:ph type="title"/>
          </p:nvPr>
        </p:nvSpPr>
        <p:spPr>
          <a:xfrm>
            <a:off x="289661" y="370078"/>
            <a:ext cx="8562975" cy="461665"/>
          </a:xfrm>
        </p:spPr>
        <p:txBody>
          <a:bodyPr/>
          <a:lstStyle/>
          <a:p>
            <a:r>
              <a:rPr lang="en-US" dirty="0"/>
              <a:t>Functionality Implemented</a:t>
            </a:r>
          </a:p>
        </p:txBody>
      </p:sp>
      <p:sp>
        <p:nvSpPr>
          <p:cNvPr id="4" name="Text Placeholder 3">
            <a:extLst>
              <a:ext uri="{FF2B5EF4-FFF2-40B4-BE49-F238E27FC236}">
                <a16:creationId xmlns:a16="http://schemas.microsoft.com/office/drawing/2014/main" id="{06A6ECA6-CA23-2365-BF84-10223DAC7EA2}"/>
              </a:ext>
            </a:extLst>
          </p:cNvPr>
          <p:cNvSpPr>
            <a:spLocks noGrp="1"/>
          </p:cNvSpPr>
          <p:nvPr>
            <p:ph type="body" idx="2"/>
          </p:nvPr>
        </p:nvSpPr>
        <p:spPr>
          <a:xfrm>
            <a:off x="289661" y="1132114"/>
            <a:ext cx="8701940" cy="830997"/>
          </a:xfrm>
        </p:spPr>
        <p:txBody>
          <a:bodyPr/>
          <a:lstStyle/>
          <a:p>
            <a:r>
              <a:rPr lang="en-US" b="1" dirty="0" err="1">
                <a:latin typeface="Calibri" panose="020F0502020204030204" pitchFamily="34" charset="0"/>
                <a:ea typeface="Calibri" panose="020F0502020204030204" pitchFamily="34" charset="0"/>
                <a:cs typeface="Calibri" panose="020F0502020204030204" pitchFamily="34" charset="0"/>
              </a:rPr>
              <a:t>val</a:t>
            </a:r>
            <a:r>
              <a:rPr lang="en-US" b="1" dirty="0">
                <a:latin typeface="Calibri" panose="020F0502020204030204" pitchFamily="34" charset="0"/>
                <a:ea typeface="Calibri" panose="020F0502020204030204" pitchFamily="34" charset="0"/>
                <a:cs typeface="Calibri" panose="020F0502020204030204" pitchFamily="34" charset="0"/>
              </a:rPr>
              <a:t> favorites = </a:t>
            </a:r>
            <a:r>
              <a:rPr lang="en-US" b="1" dirty="0" err="1">
                <a:latin typeface="Calibri" panose="020F0502020204030204" pitchFamily="34" charset="0"/>
                <a:ea typeface="Calibri" panose="020F0502020204030204" pitchFamily="34" charset="0"/>
                <a:cs typeface="Calibri" panose="020F0502020204030204" pitchFamily="34" charset="0"/>
              </a:rPr>
              <a:t>Supabase.client.postgrest</a:t>
            </a:r>
            <a:r>
              <a:rPr lang="en-US" b="1" dirty="0">
                <a:latin typeface="Calibri" panose="020F0502020204030204" pitchFamily="34" charset="0"/>
                <a:ea typeface="Calibri" panose="020F0502020204030204" pitchFamily="34" charset="0"/>
                <a:cs typeface="Calibri" panose="020F0502020204030204" pitchFamily="34" charset="0"/>
              </a:rPr>
              <a:t>["favorites"]</a:t>
            </a:r>
          </a:p>
          <a:p>
            <a:r>
              <a:rPr lang="en-US" b="1" dirty="0">
                <a:latin typeface="Calibri" panose="020F0502020204030204" pitchFamily="34" charset="0"/>
                <a:ea typeface="Calibri" panose="020F0502020204030204" pitchFamily="34" charset="0"/>
                <a:cs typeface="Calibri" panose="020F0502020204030204" pitchFamily="34" charset="0"/>
              </a:rPr>
              <a:t>    .select { eq("</a:t>
            </a:r>
            <a:r>
              <a:rPr lang="en-US" b="1" dirty="0" err="1">
                <a:latin typeface="Calibri" panose="020F0502020204030204" pitchFamily="34" charset="0"/>
                <a:ea typeface="Calibri" panose="020F0502020204030204" pitchFamily="34" charset="0"/>
                <a:cs typeface="Calibri" panose="020F0502020204030204" pitchFamily="34" charset="0"/>
              </a:rPr>
              <a:t>us_id</a:t>
            </a:r>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userId</a:t>
            </a:r>
            <a:r>
              <a:rPr lang="en-US" b="1" dirty="0">
                <a:latin typeface="Calibri" panose="020F0502020204030204" pitchFamily="34" charset="0"/>
                <a:ea typeface="Calibri" panose="020F0502020204030204" pitchFamily="34" charset="0"/>
                <a:cs typeface="Calibri" panose="020F0502020204030204" pitchFamily="34" charset="0"/>
              </a:rPr>
              <a:t>) }</a:t>
            </a:r>
          </a:p>
          <a:p>
            <a:r>
              <a:rPr lang="en-US" b="1" dirty="0">
                <a:latin typeface="Calibri" panose="020F0502020204030204" pitchFamily="34" charset="0"/>
                <a:ea typeface="Calibri" panose="020F0502020204030204" pitchFamily="34" charset="0"/>
                <a:cs typeface="Calibri" panose="020F0502020204030204" pitchFamily="34" charset="0"/>
              </a:rPr>
              <a:t>    .</a:t>
            </a:r>
            <a:r>
              <a:rPr lang="en-US" b="1" dirty="0" err="1">
                <a:latin typeface="Calibri" panose="020F0502020204030204" pitchFamily="34" charset="0"/>
                <a:ea typeface="Calibri" panose="020F0502020204030204" pitchFamily="34" charset="0"/>
                <a:cs typeface="Calibri" panose="020F0502020204030204" pitchFamily="34" charset="0"/>
              </a:rPr>
              <a:t>decodeList</a:t>
            </a:r>
            <a:r>
              <a:rPr lang="en-US" b="1" dirty="0">
                <a:latin typeface="Calibri" panose="020F0502020204030204" pitchFamily="34" charset="0"/>
                <a:ea typeface="Calibri" panose="020F0502020204030204" pitchFamily="34" charset="0"/>
                <a:cs typeface="Calibri" panose="020F0502020204030204" pitchFamily="34" charset="0"/>
              </a:rPr>
              <a:t>&lt;Favorite&gt;()</a:t>
            </a:r>
          </a:p>
        </p:txBody>
      </p:sp>
      <p:sp>
        <p:nvSpPr>
          <p:cNvPr id="5" name="Rectangle 1">
            <a:extLst>
              <a:ext uri="{FF2B5EF4-FFF2-40B4-BE49-F238E27FC236}">
                <a16:creationId xmlns:a16="http://schemas.microsoft.com/office/drawing/2014/main" id="{30806846-21FD-01A2-65E2-00C519117303}"/>
              </a:ext>
            </a:extLst>
          </p:cNvPr>
          <p:cNvSpPr>
            <a:spLocks noGrp="1" noChangeArrowheads="1"/>
          </p:cNvSpPr>
          <p:nvPr>
            <p:ph type="body" idx="1"/>
          </p:nvPr>
        </p:nvSpPr>
        <p:spPr bwMode="auto">
          <a:xfrm>
            <a:off x="1320800" y="2564815"/>
            <a:ext cx="5297713" cy="252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FFFF00"/>
                </a:solidFill>
                <a:effectLst/>
                <a:latin typeface="Calibri" panose="020F0502020204030204" pitchFamily="34" charset="0"/>
                <a:ea typeface="Calibri" panose="020F0502020204030204" pitchFamily="34" charset="0"/>
                <a:cs typeface="Calibri" panose="020F0502020204030204" pitchFamily="34" charset="0"/>
              </a:rPr>
              <a:t>Favorites</a:t>
            </a:r>
            <a:r>
              <a:rPr kumimoji="0" lang="en-US" altLang="en-US" sz="600" b="1" i="0" u="none" strike="noStrike" cap="none" normalizeH="0" baseline="0" dirty="0">
                <a:ln>
                  <a:noFill/>
                </a:ln>
                <a:solidFill>
                  <a:srgbClr val="FFFF00"/>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smtClean="0">
                <a:latin typeface="Calibri" panose="020F0502020204030204" pitchFamily="34" charset="0"/>
                <a:ea typeface="Calibri" panose="020F0502020204030204" pitchFamily="34" charset="0"/>
                <a:cs typeface="Calibri" panose="020F0502020204030204" pitchFamily="34" charset="0"/>
              </a:rPr>
              <a:t> Users </a:t>
            </a:r>
            <a:r>
              <a:rPr lang="en-US" sz="2000" b="1" dirty="0">
                <a:latin typeface="Calibri" panose="020F0502020204030204" pitchFamily="34" charset="0"/>
                <a:ea typeface="Calibri" panose="020F0502020204030204" pitchFamily="34" charset="0"/>
                <a:cs typeface="Calibri" panose="020F0502020204030204" pitchFamily="34" charset="0"/>
              </a:rPr>
              <a:t>can add/remove others from their favorites</a:t>
            </a:r>
            <a:endParaRPr kumimoji="0" lang="en-US" altLang="en-US"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smtClean="0">
                <a:latin typeface="Calibri" panose="020F0502020204030204" pitchFamily="34" charset="0"/>
                <a:ea typeface="Calibri" panose="020F0502020204030204" pitchFamily="34" charset="0"/>
                <a:cs typeface="Calibri" panose="020F0502020204030204" pitchFamily="34" charset="0"/>
              </a:rPr>
              <a:t> UI </a:t>
            </a:r>
            <a:r>
              <a:rPr lang="en-US" sz="2000" b="1" dirty="0">
                <a:latin typeface="Calibri" panose="020F0502020204030204" pitchFamily="34" charset="0"/>
                <a:ea typeface="Calibri" panose="020F0502020204030204" pitchFamily="34" charset="0"/>
                <a:cs typeface="Calibri" panose="020F0502020204030204" pitchFamily="34" charset="0"/>
              </a:rPr>
              <a:t>shows favorite contacts with profile image and phone number</a:t>
            </a:r>
            <a:endParaRPr lang="en-US" sz="1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2000" b="1" dirty="0" smtClean="0">
                <a:latin typeface="Calibri" panose="020F0502020204030204" pitchFamily="34" charset="0"/>
                <a:ea typeface="Calibri" panose="020F0502020204030204" pitchFamily="34" charset="0"/>
                <a:cs typeface="Calibri" panose="020F0502020204030204" pitchFamily="34" charset="0"/>
              </a:rPr>
              <a:t> Real-time </a:t>
            </a:r>
            <a:r>
              <a:rPr lang="en-US" sz="2000" b="1" dirty="0">
                <a:latin typeface="Calibri" panose="020F0502020204030204" pitchFamily="34" charset="0"/>
                <a:ea typeface="Calibri" panose="020F0502020204030204" pitchFamily="34" charset="0"/>
                <a:cs typeface="Calibri" panose="020F0502020204030204" pitchFamily="34" charset="0"/>
              </a:rPr>
              <a:t>updates using </a:t>
            </a:r>
            <a:r>
              <a:rPr lang="en-US" sz="2000" b="1" dirty="0" err="1">
                <a:latin typeface="Calibri" panose="020F0502020204030204" pitchFamily="34" charset="0"/>
                <a:ea typeface="Calibri" panose="020F0502020204030204" pitchFamily="34" charset="0"/>
                <a:cs typeface="Calibri" panose="020F0502020204030204" pitchFamily="34" charset="0"/>
              </a:rPr>
              <a:t>Supabase’s</a:t>
            </a: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b="1" dirty="0" err="1" smtClean="0">
                <a:latin typeface="Calibri" panose="020F0502020204030204" pitchFamily="34" charset="0"/>
                <a:ea typeface="Calibri" panose="020F0502020204030204" pitchFamily="34" charset="0"/>
                <a:cs typeface="Calibri" panose="020F0502020204030204" pitchFamily="34" charset="0"/>
              </a:rPr>
              <a:t>PostgREST</a:t>
            </a:r>
            <a:r>
              <a:rPr lang="en-US" sz="2000" b="1" dirty="0" smtClean="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and Auth</a:t>
            </a:r>
            <a:r>
              <a:rPr kumimoji="0" lang="en-US" altLang="en-US" sz="1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en-US" altLang="en-US" sz="2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23787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26279D-27B7-3401-B651-343BA794BC2A}"/>
              </a:ext>
            </a:extLst>
          </p:cNvPr>
          <p:cNvSpPr txBox="1"/>
          <p:nvPr/>
        </p:nvSpPr>
        <p:spPr>
          <a:xfrm>
            <a:off x="602343" y="568197"/>
            <a:ext cx="4572000" cy="400110"/>
          </a:xfrm>
          <a:prstGeom prst="rect">
            <a:avLst/>
          </a:prstGeom>
          <a:noFill/>
        </p:spPr>
        <p:txBody>
          <a:bodyPr wrap="square">
            <a:spAutoFit/>
          </a:bodyPr>
          <a:lstStyle/>
          <a:p>
            <a:r>
              <a:rPr lang="en-US" sz="2000" b="1" dirty="0">
                <a:solidFill>
                  <a:srgbClr val="FFFF00"/>
                </a:solidFill>
                <a:latin typeface="Calibri" panose="020F0502020204030204" pitchFamily="34" charset="0"/>
                <a:ea typeface="Calibri" panose="020F0502020204030204" pitchFamily="34" charset="0"/>
                <a:cs typeface="Calibri" panose="020F0502020204030204" pitchFamily="34" charset="0"/>
              </a:rPr>
              <a:t>Block List:</a:t>
            </a:r>
          </a:p>
        </p:txBody>
      </p:sp>
      <p:sp>
        <p:nvSpPr>
          <p:cNvPr id="5" name="TextBox 4">
            <a:extLst>
              <a:ext uri="{FF2B5EF4-FFF2-40B4-BE49-F238E27FC236}">
                <a16:creationId xmlns:a16="http://schemas.microsoft.com/office/drawing/2014/main" id="{F78AECF4-3CF0-C949-50B6-D6396B6016A6}"/>
              </a:ext>
            </a:extLst>
          </p:cNvPr>
          <p:cNvSpPr txBox="1"/>
          <p:nvPr/>
        </p:nvSpPr>
        <p:spPr>
          <a:xfrm>
            <a:off x="297543" y="1003626"/>
            <a:ext cx="4572000" cy="307777"/>
          </a:xfrm>
          <a:prstGeom prst="rect">
            <a:avLst/>
          </a:prstGeom>
          <a:noFill/>
        </p:spPr>
        <p:txBody>
          <a:bodyPr wrap="square">
            <a:spAutoFit/>
          </a:bodyPr>
          <a:lstStyle/>
          <a:p>
            <a:r>
              <a:rPr lang="en-US" b="1" dirty="0">
                <a:solidFill>
                  <a:schemeClr val="bg1"/>
                </a:solidFill>
              </a:rPr>
              <a:t>Users can block/unblock others.</a:t>
            </a:r>
          </a:p>
        </p:txBody>
      </p:sp>
      <p:sp>
        <p:nvSpPr>
          <p:cNvPr id="7" name="TextBox 6">
            <a:extLst>
              <a:ext uri="{FF2B5EF4-FFF2-40B4-BE49-F238E27FC236}">
                <a16:creationId xmlns:a16="http://schemas.microsoft.com/office/drawing/2014/main" id="{1774E7D7-6BAD-DC4E-4DC7-5715B8E45513}"/>
              </a:ext>
            </a:extLst>
          </p:cNvPr>
          <p:cNvSpPr txBox="1"/>
          <p:nvPr/>
        </p:nvSpPr>
        <p:spPr>
          <a:xfrm>
            <a:off x="297543" y="1311403"/>
            <a:ext cx="5043714" cy="307777"/>
          </a:xfrm>
          <a:prstGeom prst="rect">
            <a:avLst/>
          </a:prstGeom>
          <a:noFill/>
        </p:spPr>
        <p:txBody>
          <a:bodyPr wrap="square">
            <a:spAutoFit/>
          </a:bodyPr>
          <a:lstStyle/>
          <a:p>
            <a:r>
              <a:rPr lang="en-US" b="1" dirty="0">
                <a:solidFill>
                  <a:schemeClr val="bg1"/>
                </a:solidFill>
              </a:rPr>
              <a:t>Blocked users are filtered from search/chat</a:t>
            </a:r>
            <a:r>
              <a:rPr lang="en-US" b="1" dirty="0"/>
              <a:t>.</a:t>
            </a:r>
          </a:p>
        </p:txBody>
      </p:sp>
      <p:sp>
        <p:nvSpPr>
          <p:cNvPr id="9" name="TextBox 8">
            <a:extLst>
              <a:ext uri="{FF2B5EF4-FFF2-40B4-BE49-F238E27FC236}">
                <a16:creationId xmlns:a16="http://schemas.microsoft.com/office/drawing/2014/main" id="{BED1B7C6-17B9-1086-DE91-3B2152CBEDF2}"/>
              </a:ext>
            </a:extLst>
          </p:cNvPr>
          <p:cNvSpPr txBox="1"/>
          <p:nvPr/>
        </p:nvSpPr>
        <p:spPr>
          <a:xfrm>
            <a:off x="297543" y="1592943"/>
            <a:ext cx="4572000" cy="307777"/>
          </a:xfrm>
          <a:prstGeom prst="rect">
            <a:avLst/>
          </a:prstGeom>
          <a:noFill/>
        </p:spPr>
        <p:txBody>
          <a:bodyPr wrap="square">
            <a:spAutoFit/>
          </a:bodyPr>
          <a:lstStyle/>
          <a:p>
            <a:r>
              <a:rPr lang="en-US" b="1" dirty="0">
                <a:solidFill>
                  <a:schemeClr val="bg1"/>
                </a:solidFill>
              </a:rPr>
              <a:t>UX optimized for simplicity and fast actions</a:t>
            </a:r>
            <a:r>
              <a:rPr lang="en-US" b="1" dirty="0"/>
              <a:t>.</a:t>
            </a:r>
          </a:p>
        </p:txBody>
      </p:sp>
      <p:sp>
        <p:nvSpPr>
          <p:cNvPr id="11" name="TextBox 10">
            <a:extLst>
              <a:ext uri="{FF2B5EF4-FFF2-40B4-BE49-F238E27FC236}">
                <a16:creationId xmlns:a16="http://schemas.microsoft.com/office/drawing/2014/main" id="{A6FE8614-DA44-BBC7-2124-57D632971D0A}"/>
              </a:ext>
            </a:extLst>
          </p:cNvPr>
          <p:cNvSpPr txBox="1"/>
          <p:nvPr/>
        </p:nvSpPr>
        <p:spPr>
          <a:xfrm>
            <a:off x="533399" y="2182260"/>
            <a:ext cx="6672944" cy="1169551"/>
          </a:xfrm>
          <a:prstGeom prst="rect">
            <a:avLst/>
          </a:prstGeom>
          <a:noFill/>
        </p:spPr>
        <p:txBody>
          <a:bodyPr wrap="square">
            <a:spAutoFit/>
          </a:bodyPr>
          <a:lstStyle/>
          <a:p>
            <a:r>
              <a:rPr lang="en-US" b="1" dirty="0" err="1">
                <a:solidFill>
                  <a:schemeClr val="bg1"/>
                </a:solidFill>
              </a:rPr>
              <a:t>Supabase.client.postgrest</a:t>
            </a:r>
            <a:r>
              <a:rPr lang="en-US" b="1" dirty="0">
                <a:solidFill>
                  <a:schemeClr val="bg1"/>
                </a:solidFill>
              </a:rPr>
              <a:t>["</a:t>
            </a:r>
            <a:r>
              <a:rPr lang="en-US" b="1" dirty="0" err="1">
                <a:solidFill>
                  <a:schemeClr val="bg1"/>
                </a:solidFill>
              </a:rPr>
              <a:t>block_list</a:t>
            </a:r>
            <a:r>
              <a:rPr lang="en-US" b="1" dirty="0">
                <a:solidFill>
                  <a:schemeClr val="bg1"/>
                </a:solidFill>
              </a:rPr>
              <a:t>"]</a:t>
            </a:r>
          </a:p>
          <a:p>
            <a:r>
              <a:rPr lang="en-US" b="1" dirty="0">
                <a:solidFill>
                  <a:schemeClr val="bg1"/>
                </a:solidFill>
              </a:rPr>
              <a:t>    .delete {</a:t>
            </a:r>
          </a:p>
          <a:p>
            <a:r>
              <a:rPr lang="en-US" b="1" dirty="0">
                <a:solidFill>
                  <a:schemeClr val="bg1"/>
                </a:solidFill>
              </a:rPr>
              <a:t>        eq("</a:t>
            </a:r>
            <a:r>
              <a:rPr lang="en-US" b="1" dirty="0" err="1">
                <a:solidFill>
                  <a:schemeClr val="bg1"/>
                </a:solidFill>
              </a:rPr>
              <a:t>us_id</a:t>
            </a:r>
            <a:r>
              <a:rPr lang="en-US" b="1" dirty="0">
                <a:solidFill>
                  <a:schemeClr val="bg1"/>
                </a:solidFill>
              </a:rPr>
              <a:t>", </a:t>
            </a:r>
            <a:r>
              <a:rPr lang="en-US" b="1" dirty="0" err="1">
                <a:solidFill>
                  <a:schemeClr val="bg1"/>
                </a:solidFill>
              </a:rPr>
              <a:t>userId</a:t>
            </a:r>
            <a:r>
              <a:rPr lang="en-US" b="1" dirty="0">
                <a:solidFill>
                  <a:schemeClr val="bg1"/>
                </a:solidFill>
              </a:rPr>
              <a:t>)</a:t>
            </a:r>
          </a:p>
          <a:p>
            <a:r>
              <a:rPr lang="en-US" b="1" dirty="0">
                <a:solidFill>
                  <a:schemeClr val="bg1"/>
                </a:solidFill>
              </a:rPr>
              <a:t>        eq("</a:t>
            </a:r>
            <a:r>
              <a:rPr lang="en-US" b="1" dirty="0" err="1">
                <a:solidFill>
                  <a:schemeClr val="bg1"/>
                </a:solidFill>
              </a:rPr>
              <a:t>blocked_id</a:t>
            </a:r>
            <a:r>
              <a:rPr lang="en-US" b="1" dirty="0">
                <a:solidFill>
                  <a:schemeClr val="bg1"/>
                </a:solidFill>
              </a:rPr>
              <a:t>", </a:t>
            </a:r>
            <a:r>
              <a:rPr lang="en-US" b="1" dirty="0" err="1">
                <a:solidFill>
                  <a:schemeClr val="bg1"/>
                </a:solidFill>
              </a:rPr>
              <a:t>blockedId</a:t>
            </a:r>
            <a:r>
              <a:rPr lang="en-US" b="1" dirty="0">
                <a:solidFill>
                  <a:schemeClr val="bg1"/>
                </a:solidFill>
              </a:rPr>
              <a:t>)</a:t>
            </a:r>
          </a:p>
          <a:p>
            <a:r>
              <a:rPr lang="en-US" b="1" dirty="0"/>
              <a:t>   </a:t>
            </a:r>
            <a:r>
              <a:rPr lang="en-US" b="1" dirty="0">
                <a:solidFill>
                  <a:schemeClr val="bg1"/>
                </a:solidFill>
              </a:rPr>
              <a:t> </a:t>
            </a:r>
            <a:r>
              <a:rPr lang="en-US" b="1" dirty="0">
                <a:solidFill>
                  <a:schemeClr val="bg1"/>
                </a:solidFill>
              </a:rPr>
              <a:t>}</a:t>
            </a:r>
            <a:endParaRPr lang="en-US" b="1" dirty="0">
              <a:solidFill>
                <a:schemeClr val="bg1"/>
              </a:solidFill>
            </a:endParaRPr>
          </a:p>
        </p:txBody>
      </p:sp>
      <p:graphicFrame>
        <p:nvGraphicFramePr>
          <p:cNvPr id="12" name="Table 11">
            <a:extLst>
              <a:ext uri="{FF2B5EF4-FFF2-40B4-BE49-F238E27FC236}">
                <a16:creationId xmlns:a16="http://schemas.microsoft.com/office/drawing/2014/main" id="{EBC5B19C-E4CE-812A-D850-00102D02B18D}"/>
              </a:ext>
            </a:extLst>
          </p:cNvPr>
          <p:cNvGraphicFramePr>
            <a:graphicFrameLocks noGrp="1"/>
          </p:cNvGraphicFramePr>
          <p:nvPr>
            <p:extLst>
              <p:ext uri="{D42A27DB-BD31-4B8C-83A1-F6EECF244321}">
                <p14:modId xmlns:p14="http://schemas.microsoft.com/office/powerpoint/2010/main" val="1093213360"/>
              </p:ext>
            </p:extLst>
          </p:nvPr>
        </p:nvGraphicFramePr>
        <p:xfrm>
          <a:off x="4216400" y="1088571"/>
          <a:ext cx="4470400" cy="3188116"/>
        </p:xfrm>
        <a:graphic>
          <a:graphicData uri="http://schemas.openxmlformats.org/drawingml/2006/table">
            <a:tbl>
              <a:tblPr/>
              <a:tblGrid>
                <a:gridCol w="2413000">
                  <a:extLst>
                    <a:ext uri="{9D8B030D-6E8A-4147-A177-3AD203B41FA5}">
                      <a16:colId xmlns:a16="http://schemas.microsoft.com/office/drawing/2014/main" val="912473576"/>
                    </a:ext>
                  </a:extLst>
                </a:gridCol>
                <a:gridCol w="2057400">
                  <a:extLst>
                    <a:ext uri="{9D8B030D-6E8A-4147-A177-3AD203B41FA5}">
                      <a16:colId xmlns:a16="http://schemas.microsoft.com/office/drawing/2014/main" val="1899883257"/>
                    </a:ext>
                  </a:extLst>
                </a:gridCol>
              </a:tblGrid>
              <a:tr h="451058">
                <a:tc>
                  <a:txBody>
                    <a:bodyPr/>
                    <a:lstStyle/>
                    <a:p>
                      <a:r>
                        <a:rPr lang="en-US" b="1" dirty="0">
                          <a:solidFill>
                            <a:schemeClr val="bg1"/>
                          </a:solidFill>
                        </a:rPr>
                        <a:t>Feature</a:t>
                      </a:r>
                    </a:p>
                  </a:txBody>
                  <a:tcPr anchor="ctr">
                    <a:lnL>
                      <a:noFill/>
                    </a:lnL>
                    <a:lnR>
                      <a:noFill/>
                    </a:lnR>
                    <a:lnT>
                      <a:noFill/>
                    </a:lnT>
                    <a:lnB>
                      <a:noFill/>
                    </a:lnB>
                    <a:noFill/>
                  </a:tcPr>
                </a:tc>
                <a:tc>
                  <a:txBody>
                    <a:bodyPr/>
                    <a:lstStyle/>
                    <a:p>
                      <a:r>
                        <a:rPr lang="en-US" b="1" dirty="0">
                          <a:solidFill>
                            <a:schemeClr val="bg1"/>
                          </a:solidFill>
                        </a:rPr>
                        <a:t>Stack</a:t>
                      </a:r>
                    </a:p>
                  </a:txBody>
                  <a:tcPr anchor="ctr">
                    <a:lnL>
                      <a:noFill/>
                    </a:lnL>
                    <a:lnR>
                      <a:noFill/>
                    </a:lnR>
                    <a:lnT>
                      <a:noFill/>
                    </a:lnT>
                    <a:lnB>
                      <a:noFill/>
                    </a:lnB>
                    <a:noFill/>
                  </a:tcPr>
                </a:tc>
                <a:extLst>
                  <a:ext uri="{0D108BD9-81ED-4DB2-BD59-A6C34878D82A}">
                    <a16:rowId xmlns:a16="http://schemas.microsoft.com/office/drawing/2014/main" val="1558606935"/>
                  </a:ext>
                </a:extLst>
              </a:tr>
              <a:tr h="451058">
                <a:tc>
                  <a:txBody>
                    <a:bodyPr/>
                    <a:lstStyle/>
                    <a:p>
                      <a:r>
                        <a:rPr lang="en-US" b="1" dirty="0">
                          <a:solidFill>
                            <a:schemeClr val="bg1"/>
                          </a:solidFill>
                        </a:rPr>
                        <a:t>UI</a:t>
                      </a:r>
                    </a:p>
                  </a:txBody>
                  <a:tcPr anchor="ctr">
                    <a:lnL>
                      <a:noFill/>
                    </a:lnL>
                    <a:lnR>
                      <a:noFill/>
                    </a:lnR>
                    <a:lnT>
                      <a:noFill/>
                    </a:lnT>
                    <a:lnB>
                      <a:noFill/>
                    </a:lnB>
                    <a:noFill/>
                  </a:tcPr>
                </a:tc>
                <a:tc>
                  <a:txBody>
                    <a:bodyPr/>
                    <a:lstStyle/>
                    <a:p>
                      <a:r>
                        <a:rPr lang="en-US" b="1" dirty="0">
                          <a:solidFill>
                            <a:schemeClr val="bg1"/>
                          </a:solidFill>
                        </a:rPr>
                        <a:t>Kotlin + </a:t>
                      </a:r>
                      <a:r>
                        <a:rPr lang="en-US" b="1" dirty="0" err="1">
                          <a:solidFill>
                            <a:schemeClr val="bg1"/>
                          </a:solidFill>
                        </a:rPr>
                        <a:t>RecyclerView</a:t>
                      </a:r>
                      <a:r>
                        <a:rPr lang="en-US" b="1" dirty="0">
                          <a:solidFill>
                            <a:schemeClr val="bg1"/>
                          </a:solidFill>
                        </a:rPr>
                        <a:t> + Glide</a:t>
                      </a:r>
                    </a:p>
                  </a:txBody>
                  <a:tcPr anchor="ctr">
                    <a:lnL>
                      <a:noFill/>
                    </a:lnL>
                    <a:lnR>
                      <a:noFill/>
                    </a:lnR>
                    <a:lnT>
                      <a:noFill/>
                    </a:lnT>
                    <a:lnB>
                      <a:noFill/>
                    </a:lnB>
                    <a:noFill/>
                  </a:tcPr>
                </a:tc>
                <a:extLst>
                  <a:ext uri="{0D108BD9-81ED-4DB2-BD59-A6C34878D82A}">
                    <a16:rowId xmlns:a16="http://schemas.microsoft.com/office/drawing/2014/main" val="3916494247"/>
                  </a:ext>
                </a:extLst>
              </a:tr>
              <a:tr h="451058">
                <a:tc>
                  <a:txBody>
                    <a:bodyPr/>
                    <a:lstStyle/>
                    <a:p>
                      <a:r>
                        <a:rPr lang="en-US" b="1" dirty="0">
                          <a:solidFill>
                            <a:schemeClr val="bg1"/>
                          </a:solidFill>
                        </a:rPr>
                        <a:t>Auth</a:t>
                      </a:r>
                    </a:p>
                  </a:txBody>
                  <a:tcPr anchor="ctr">
                    <a:lnL>
                      <a:noFill/>
                    </a:lnL>
                    <a:lnR>
                      <a:noFill/>
                    </a:lnR>
                    <a:lnT>
                      <a:noFill/>
                    </a:lnT>
                    <a:lnB>
                      <a:noFill/>
                    </a:lnB>
                    <a:noFill/>
                  </a:tcPr>
                </a:tc>
                <a:tc>
                  <a:txBody>
                    <a:bodyPr/>
                    <a:lstStyle/>
                    <a:p>
                      <a:r>
                        <a:rPr lang="en-US" b="1" dirty="0" err="1">
                          <a:solidFill>
                            <a:schemeClr val="bg1"/>
                          </a:solidFill>
                        </a:rPr>
                        <a:t>Supabase</a:t>
                      </a:r>
                      <a:r>
                        <a:rPr lang="en-US" b="1" dirty="0">
                          <a:solidFill>
                            <a:schemeClr val="bg1"/>
                          </a:solidFill>
                        </a:rPr>
                        <a:t> Auth (JWT-based)</a:t>
                      </a:r>
                    </a:p>
                  </a:txBody>
                  <a:tcPr anchor="ctr">
                    <a:lnL>
                      <a:noFill/>
                    </a:lnL>
                    <a:lnR>
                      <a:noFill/>
                    </a:lnR>
                    <a:lnT>
                      <a:noFill/>
                    </a:lnT>
                    <a:lnB>
                      <a:noFill/>
                    </a:lnB>
                    <a:noFill/>
                  </a:tcPr>
                </a:tc>
                <a:extLst>
                  <a:ext uri="{0D108BD9-81ED-4DB2-BD59-A6C34878D82A}">
                    <a16:rowId xmlns:a16="http://schemas.microsoft.com/office/drawing/2014/main" val="326689388"/>
                  </a:ext>
                </a:extLst>
              </a:tr>
              <a:tr h="451058">
                <a:tc>
                  <a:txBody>
                    <a:bodyPr/>
                    <a:lstStyle/>
                    <a:p>
                      <a:r>
                        <a:rPr lang="en-US" b="1" dirty="0">
                          <a:solidFill>
                            <a:schemeClr val="bg1"/>
                          </a:solidFill>
                        </a:rPr>
                        <a:t>DB Ops</a:t>
                      </a:r>
                    </a:p>
                  </a:txBody>
                  <a:tcPr anchor="ctr">
                    <a:lnL>
                      <a:noFill/>
                    </a:lnL>
                    <a:lnR>
                      <a:noFill/>
                    </a:lnR>
                    <a:lnT>
                      <a:noFill/>
                    </a:lnT>
                    <a:lnB>
                      <a:noFill/>
                    </a:lnB>
                    <a:noFill/>
                  </a:tcPr>
                </a:tc>
                <a:tc>
                  <a:txBody>
                    <a:bodyPr/>
                    <a:lstStyle/>
                    <a:p>
                      <a:r>
                        <a:rPr lang="en-US" b="1" dirty="0" err="1">
                          <a:solidFill>
                            <a:schemeClr val="bg1"/>
                          </a:solidFill>
                        </a:rPr>
                        <a:t>Supabase</a:t>
                      </a:r>
                      <a:r>
                        <a:rPr lang="en-US" b="1" dirty="0">
                          <a:solidFill>
                            <a:schemeClr val="bg1"/>
                          </a:solidFill>
                        </a:rPr>
                        <a:t> </a:t>
                      </a:r>
                      <a:r>
                        <a:rPr lang="en-US" b="1" dirty="0" err="1">
                          <a:solidFill>
                            <a:schemeClr val="bg1"/>
                          </a:solidFill>
                        </a:rPr>
                        <a:t>PostgREST</a:t>
                      </a:r>
                      <a:endParaRPr lang="en-US" b="1"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2883714606"/>
                  </a:ext>
                </a:extLst>
              </a:tr>
              <a:tr h="451058">
                <a:tc>
                  <a:txBody>
                    <a:bodyPr/>
                    <a:lstStyle/>
                    <a:p>
                      <a:r>
                        <a:rPr lang="en-US" b="1" dirty="0">
                          <a:solidFill>
                            <a:schemeClr val="bg1"/>
                          </a:solidFill>
                        </a:rPr>
                        <a:t>Realtime Updates</a:t>
                      </a:r>
                    </a:p>
                  </a:txBody>
                  <a:tcPr anchor="ctr">
                    <a:lnL>
                      <a:noFill/>
                    </a:lnL>
                    <a:lnR>
                      <a:noFill/>
                    </a:lnR>
                    <a:lnT>
                      <a:noFill/>
                    </a:lnT>
                    <a:lnB>
                      <a:noFill/>
                    </a:lnB>
                    <a:noFill/>
                  </a:tcPr>
                </a:tc>
                <a:tc>
                  <a:txBody>
                    <a:bodyPr/>
                    <a:lstStyle/>
                    <a:p>
                      <a:r>
                        <a:rPr lang="en-US" b="1" dirty="0">
                          <a:solidFill>
                            <a:schemeClr val="bg1"/>
                          </a:solidFill>
                        </a:rPr>
                        <a:t>Coroutines + </a:t>
                      </a:r>
                      <a:r>
                        <a:rPr lang="en-US" b="1" dirty="0" err="1">
                          <a:solidFill>
                            <a:schemeClr val="bg1"/>
                          </a:solidFill>
                        </a:rPr>
                        <a:t>ViewModels</a:t>
                      </a:r>
                      <a:endParaRPr lang="en-US" b="1"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552337064"/>
                  </a:ext>
                </a:extLst>
              </a:tr>
              <a:tr h="451058">
                <a:tc>
                  <a:txBody>
                    <a:bodyPr/>
                    <a:lstStyle/>
                    <a:p>
                      <a:r>
                        <a:rPr lang="en-US" b="1" dirty="0">
                          <a:solidFill>
                            <a:schemeClr val="bg1"/>
                          </a:solidFill>
                        </a:rPr>
                        <a:t>Adapter Architecture</a:t>
                      </a:r>
                    </a:p>
                  </a:txBody>
                  <a:tcPr anchor="ctr">
                    <a:lnL>
                      <a:noFill/>
                    </a:lnL>
                    <a:lnR>
                      <a:noFill/>
                    </a:lnR>
                    <a:lnT>
                      <a:noFill/>
                    </a:lnT>
                    <a:lnB>
                      <a:noFill/>
                    </a:lnB>
                    <a:noFill/>
                  </a:tcPr>
                </a:tc>
                <a:tc>
                  <a:txBody>
                    <a:bodyPr/>
                    <a:lstStyle/>
                    <a:p>
                      <a:r>
                        <a:rPr lang="en-US" b="1" dirty="0">
                          <a:solidFill>
                            <a:schemeClr val="bg1"/>
                          </a:solidFill>
                        </a:rPr>
                        <a:t>Custom </a:t>
                      </a:r>
                      <a:r>
                        <a:rPr lang="en-US" b="1" dirty="0" err="1">
                          <a:solidFill>
                            <a:schemeClr val="bg1"/>
                          </a:solidFill>
                        </a:rPr>
                        <a:t>FavoritesAdapter</a:t>
                      </a:r>
                      <a:r>
                        <a:rPr lang="en-US" b="1" dirty="0">
                          <a:solidFill>
                            <a:schemeClr val="bg1"/>
                          </a:solidFill>
                        </a:rPr>
                        <a:t>, </a:t>
                      </a:r>
                      <a:r>
                        <a:rPr lang="en-US" b="1" dirty="0" err="1">
                          <a:solidFill>
                            <a:schemeClr val="bg1"/>
                          </a:solidFill>
                        </a:rPr>
                        <a:t>BlockAdapter</a:t>
                      </a:r>
                      <a:endParaRPr lang="en-US" b="1"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2361573372"/>
                  </a:ext>
                </a:extLst>
              </a:tr>
            </a:tbl>
          </a:graphicData>
        </a:graphic>
      </p:graphicFrame>
    </p:spTree>
    <p:extLst>
      <p:ext uri="{BB962C8B-B14F-4D97-AF65-F5344CB8AC3E}">
        <p14:creationId xmlns:p14="http://schemas.microsoft.com/office/powerpoint/2010/main" val="4440268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6F5517-7A22-C891-0815-5088C9E174DA}"/>
              </a:ext>
            </a:extLst>
          </p:cNvPr>
          <p:cNvSpPr txBox="1"/>
          <p:nvPr/>
        </p:nvSpPr>
        <p:spPr>
          <a:xfrm>
            <a:off x="209638" y="509765"/>
            <a:ext cx="4572000" cy="369332"/>
          </a:xfrm>
          <a:prstGeom prst="rect">
            <a:avLst/>
          </a:prstGeom>
          <a:noFill/>
        </p:spPr>
        <p:txBody>
          <a:bodyPr wrap="square">
            <a:spAutoFit/>
          </a:bodyPr>
          <a:lstStyle/>
          <a:p>
            <a:r>
              <a:rPr lang="en-US" sz="1800" b="1" dirty="0">
                <a:solidFill>
                  <a:schemeClr val="bg1"/>
                </a:solidFill>
                <a:latin typeface="Calibri" panose="020F0502020204030204" pitchFamily="34" charset="0"/>
                <a:ea typeface="Calibri" panose="020F0502020204030204" pitchFamily="34" charset="0"/>
                <a:cs typeface="Calibri" panose="020F0502020204030204" pitchFamily="34" charset="0"/>
              </a:rPr>
              <a:t>Speech-to-Text Integration for Accessibility</a:t>
            </a:r>
          </a:p>
        </p:txBody>
      </p:sp>
      <p:sp>
        <p:nvSpPr>
          <p:cNvPr id="7" name="TextBox 6">
            <a:extLst>
              <a:ext uri="{FF2B5EF4-FFF2-40B4-BE49-F238E27FC236}">
                <a16:creationId xmlns:a16="http://schemas.microsoft.com/office/drawing/2014/main" id="{4DD98C93-8A2D-0BC1-533D-23EDFCF93015}"/>
              </a:ext>
            </a:extLst>
          </p:cNvPr>
          <p:cNvSpPr txBox="1"/>
          <p:nvPr/>
        </p:nvSpPr>
        <p:spPr>
          <a:xfrm>
            <a:off x="209638" y="1054706"/>
            <a:ext cx="4572000" cy="369332"/>
          </a:xfrm>
          <a:prstGeom prst="rect">
            <a:avLst/>
          </a:prstGeom>
          <a:noFill/>
        </p:spPr>
        <p:txBody>
          <a:bodyPr wrap="square">
            <a:spAutoFit/>
          </a:bodyPr>
          <a:lstStyle/>
          <a:p>
            <a:r>
              <a:rPr lang="en-US" sz="1800" b="1" dirty="0">
                <a:solidFill>
                  <a:schemeClr val="bg1"/>
                </a:solidFill>
              </a:rPr>
              <a:t>Idea Behind This Feature:</a:t>
            </a:r>
          </a:p>
        </p:txBody>
      </p:sp>
      <p:sp>
        <p:nvSpPr>
          <p:cNvPr id="9" name="Rectangle 2">
            <a:extLst>
              <a:ext uri="{FF2B5EF4-FFF2-40B4-BE49-F238E27FC236}">
                <a16:creationId xmlns:a16="http://schemas.microsoft.com/office/drawing/2014/main" id="{7821D34F-8CF4-4105-3EB6-28189EEFBD5F}"/>
              </a:ext>
            </a:extLst>
          </p:cNvPr>
          <p:cNvSpPr>
            <a:spLocks noChangeArrowheads="1"/>
          </p:cNvSpPr>
          <p:nvPr/>
        </p:nvSpPr>
        <p:spPr bwMode="auto">
          <a:xfrm>
            <a:off x="209638" y="1599647"/>
            <a:ext cx="8962572"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Arial" panose="020B0604020202020204" pitchFamily="34" charset="0"/>
              </a:rPr>
              <a:t>Some users may struggle with typing </a:t>
            </a:r>
            <a:r>
              <a:rPr kumimoji="0" lang="en-US" altLang="en-US" sz="1600" b="1" i="0" u="none" strike="noStrike" cap="none" normalizeH="0" baseline="0" dirty="0">
                <a:ln>
                  <a:noFill/>
                </a:ln>
                <a:solidFill>
                  <a:srgbClr val="FFFF00"/>
                </a:solidFill>
                <a:effectLst/>
                <a:latin typeface="Arial" panose="020B0604020202020204" pitchFamily="34" charset="0"/>
              </a:rPr>
              <a:t>(elderly, motor-impaired, illiterate),</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a:ln>
                  <a:noFill/>
                </a:ln>
                <a:solidFill>
                  <a:schemeClr val="bg1"/>
                </a:solidFill>
                <a:effectLst/>
                <a:latin typeface="Arial" panose="020B0604020202020204" pitchFamily="34" charset="0"/>
              </a:rPr>
              <a:t>or prefer to speak. This feature enables them to send voice messages converted to text, and then those messages can be converted to animated sign language, allowing deaf users to read them visually</a:t>
            </a:r>
            <a:r>
              <a:rPr lang="en-US" altLang="en-US" sz="1600" b="1" dirty="0">
                <a:solidFill>
                  <a:schemeClr val="bg1"/>
                </a:solidFill>
                <a:latin typeface="Arial" panose="020B0604020202020204" pitchFamily="34" charset="0"/>
              </a:rPr>
              <a:t>(</a:t>
            </a:r>
            <a:r>
              <a:rPr kumimoji="0" lang="en-US" altLang="en-US" sz="1600" b="1" i="0" u="none" strike="noStrike" cap="none" normalizeH="0" baseline="0" dirty="0">
                <a:ln>
                  <a:noFill/>
                </a:ln>
                <a:solidFill>
                  <a:schemeClr val="bg1"/>
                </a:solidFill>
                <a:effectLst/>
                <a:latin typeface="Arial" panose="020B0604020202020204" pitchFamily="34" charset="0"/>
              </a:rPr>
              <a:t>using </a:t>
            </a:r>
            <a:r>
              <a:rPr kumimoji="0" lang="en-US" altLang="en-US" sz="1600" b="1" i="0" u="none" strike="noStrike" cap="none" normalizeH="0" baseline="0" dirty="0" err="1">
                <a:ln>
                  <a:noFill/>
                </a:ln>
                <a:solidFill>
                  <a:schemeClr val="bg1"/>
                </a:solidFill>
                <a:effectLst/>
                <a:latin typeface="Arial" panose="020B0604020202020204" pitchFamily="34" charset="0"/>
              </a:rPr>
              <a:t>ai</a:t>
            </a:r>
            <a:r>
              <a:rPr kumimoji="0" lang="en-US" altLang="en-US" sz="1600" b="1" i="0" u="none" strike="noStrike" cap="none" normalizeH="0" baseline="0" dirty="0">
                <a:ln>
                  <a:noFill/>
                </a:ln>
                <a:solidFill>
                  <a:schemeClr val="bg1"/>
                </a:solidFill>
                <a:effectLst/>
                <a:latin typeface="Arial" panose="020B0604020202020204" pitchFamily="34" charset="0"/>
              </a:rPr>
              <a:t> </a:t>
            </a:r>
            <a:r>
              <a:rPr kumimoji="0" lang="en-US" altLang="en-US" sz="1600" b="1" i="0" u="none" strike="noStrike" cap="none" normalizeH="0" baseline="0" dirty="0" smtClean="0">
                <a:ln>
                  <a:noFill/>
                </a:ln>
                <a:solidFill>
                  <a:schemeClr val="bg1"/>
                </a:solidFill>
                <a:effectLst/>
                <a:latin typeface="Arial" panose="020B0604020202020204" pitchFamily="34" charset="0"/>
              </a:rPr>
              <a:t>model).</a:t>
            </a:r>
            <a:endParaRPr kumimoji="0" lang="en-US" altLang="en-US" sz="16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92160415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7A7B44-A2C6-CA11-DA3E-E83BAE9AB6A8}"/>
              </a:ext>
            </a:extLst>
          </p:cNvPr>
          <p:cNvSpPr txBox="1"/>
          <p:nvPr/>
        </p:nvSpPr>
        <p:spPr>
          <a:xfrm>
            <a:off x="464457" y="142593"/>
            <a:ext cx="4572000" cy="307777"/>
          </a:xfrm>
          <a:prstGeom prst="rect">
            <a:avLst/>
          </a:prstGeom>
          <a:noFill/>
        </p:spPr>
        <p:txBody>
          <a:bodyPr wrap="square">
            <a:spAutoFit/>
          </a:bodyPr>
          <a:lstStyle/>
          <a:p>
            <a:r>
              <a:rPr lang="en-US" b="1" dirty="0">
                <a:solidFill>
                  <a:schemeClr val="bg1"/>
                </a:solidFill>
              </a:rPr>
              <a:t>How It Works in Our App:</a:t>
            </a:r>
          </a:p>
        </p:txBody>
      </p:sp>
      <p:sp>
        <p:nvSpPr>
          <p:cNvPr id="5" name="TextBox 4">
            <a:extLst>
              <a:ext uri="{FF2B5EF4-FFF2-40B4-BE49-F238E27FC236}">
                <a16:creationId xmlns:a16="http://schemas.microsoft.com/office/drawing/2014/main" id="{F416CE35-0FD2-7B31-BBE2-34C7D6480D16}"/>
              </a:ext>
            </a:extLst>
          </p:cNvPr>
          <p:cNvSpPr txBox="1"/>
          <p:nvPr/>
        </p:nvSpPr>
        <p:spPr>
          <a:xfrm>
            <a:off x="624114" y="673023"/>
            <a:ext cx="4572000" cy="307777"/>
          </a:xfrm>
          <a:prstGeom prst="rect">
            <a:avLst/>
          </a:prstGeom>
          <a:noFill/>
        </p:spPr>
        <p:txBody>
          <a:bodyPr wrap="square">
            <a:spAutoFit/>
          </a:bodyPr>
          <a:lstStyle/>
          <a:p>
            <a:r>
              <a:rPr lang="en-US" b="1" dirty="0" smtClean="0">
                <a:solidFill>
                  <a:schemeClr val="bg1"/>
                </a:solidFill>
              </a:rPr>
              <a:t>1. </a:t>
            </a:r>
            <a:r>
              <a:rPr lang="en-US" b="1" dirty="0">
                <a:solidFill>
                  <a:schemeClr val="bg1"/>
                </a:solidFill>
              </a:rPr>
              <a:t>User presses the mic button.</a:t>
            </a:r>
          </a:p>
        </p:txBody>
      </p:sp>
      <p:sp>
        <p:nvSpPr>
          <p:cNvPr id="7" name="Rectangle 2">
            <a:extLst>
              <a:ext uri="{FF2B5EF4-FFF2-40B4-BE49-F238E27FC236}">
                <a16:creationId xmlns:a16="http://schemas.microsoft.com/office/drawing/2014/main" id="{6D923B5D-0A75-1CD4-7285-4D1BB4355C56}"/>
              </a:ext>
            </a:extLst>
          </p:cNvPr>
          <p:cNvSpPr>
            <a:spLocks noChangeArrowheads="1"/>
          </p:cNvSpPr>
          <p:nvPr/>
        </p:nvSpPr>
        <p:spPr bwMode="auto">
          <a:xfrm>
            <a:off x="624114" y="921611"/>
            <a:ext cx="5355772"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600" b="1" i="0" u="none" strike="noStrike" cap="none" normalizeH="0" baseline="0" dirty="0">
                <a:ln>
                  <a:noFill/>
                </a:ln>
                <a:solidFill>
                  <a:schemeClr val="tx1"/>
                </a:solidFill>
                <a:effectLst/>
              </a:rPr>
              <a:t>.</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n-US" altLang="en-US" b="1" dirty="0" smtClean="0">
                <a:solidFill>
                  <a:schemeClr val="bg1"/>
                </a:solidFill>
                <a:latin typeface="Arial" panose="020B0604020202020204" pitchFamily="34" charset="0"/>
              </a:rPr>
              <a:t>2. App </a:t>
            </a:r>
            <a:r>
              <a:rPr lang="en-US" altLang="en-US" b="1" dirty="0">
                <a:solidFill>
                  <a:schemeClr val="bg1"/>
                </a:solidFill>
                <a:latin typeface="Arial" panose="020B0604020202020204" pitchFamily="34" charset="0"/>
              </a:rPr>
              <a:t>use </a:t>
            </a:r>
            <a:r>
              <a:rPr lang="en-US" altLang="en-US" b="1" dirty="0" err="1">
                <a:solidFill>
                  <a:schemeClr val="bg1"/>
                </a:solidFill>
                <a:latin typeface="Arial" panose="020B0604020202020204" pitchFamily="34" charset="0"/>
              </a:rPr>
              <a:t>speechRecognizer</a:t>
            </a:r>
            <a:r>
              <a:rPr lang="en-US" altLang="en-US" b="1" dirty="0">
                <a:solidFill>
                  <a:schemeClr val="bg1"/>
                </a:solidFill>
                <a:latin typeface="Arial" panose="020B0604020202020204" pitchFamily="34" charset="0"/>
              </a:rPr>
              <a:t> Api to capture and convert voice to text. </a:t>
            </a:r>
            <a:endParaRPr kumimoji="0" lang="en-US" altLang="en-US" b="1" i="0" u="none" strike="noStrike" cap="none" normalizeH="0" baseline="0" dirty="0">
              <a:ln>
                <a:noFill/>
              </a:ln>
              <a:solidFill>
                <a:schemeClr val="bg1"/>
              </a:solidFill>
              <a:effectLst/>
              <a:latin typeface="Arial" panose="020B0604020202020204" pitchFamily="34" charset="0"/>
            </a:endParaRPr>
          </a:p>
        </p:txBody>
      </p:sp>
      <p:sp>
        <p:nvSpPr>
          <p:cNvPr id="10" name="TextBox 9">
            <a:extLst>
              <a:ext uri="{FF2B5EF4-FFF2-40B4-BE49-F238E27FC236}">
                <a16:creationId xmlns:a16="http://schemas.microsoft.com/office/drawing/2014/main" id="{99D734CC-0103-87BB-8DF2-637333CC41A4}"/>
              </a:ext>
            </a:extLst>
          </p:cNvPr>
          <p:cNvSpPr txBox="1"/>
          <p:nvPr/>
        </p:nvSpPr>
        <p:spPr>
          <a:xfrm>
            <a:off x="624114" y="1554244"/>
            <a:ext cx="5109029" cy="523220"/>
          </a:xfrm>
          <a:prstGeom prst="rect">
            <a:avLst/>
          </a:prstGeom>
          <a:noFill/>
        </p:spPr>
        <p:txBody>
          <a:bodyPr wrap="square">
            <a:spAutoFit/>
          </a:bodyPr>
          <a:lstStyle/>
          <a:p>
            <a:r>
              <a:rPr lang="en-US" b="1" dirty="0" smtClean="0">
                <a:solidFill>
                  <a:schemeClr val="bg1"/>
                </a:solidFill>
              </a:rPr>
              <a:t>3. </a:t>
            </a:r>
            <a:r>
              <a:rPr lang="en-US" b="1" dirty="0" smtClean="0">
                <a:solidFill>
                  <a:schemeClr val="bg1"/>
                </a:solidFill>
              </a:rPr>
              <a:t>The </a:t>
            </a:r>
            <a:r>
              <a:rPr lang="en-US" b="1" dirty="0">
                <a:solidFill>
                  <a:schemeClr val="bg1"/>
                </a:solidFill>
              </a:rPr>
              <a:t>converted text is inserted directly in the chat input field</a:t>
            </a:r>
          </a:p>
        </p:txBody>
      </p:sp>
      <p:sp>
        <p:nvSpPr>
          <p:cNvPr id="12" name="TextBox 11">
            <a:extLst>
              <a:ext uri="{FF2B5EF4-FFF2-40B4-BE49-F238E27FC236}">
                <a16:creationId xmlns:a16="http://schemas.microsoft.com/office/drawing/2014/main" id="{AF1CE54B-70C7-D5A6-63F1-61CAD29CBE92}"/>
              </a:ext>
            </a:extLst>
          </p:cNvPr>
          <p:cNvSpPr txBox="1"/>
          <p:nvPr/>
        </p:nvSpPr>
        <p:spPr>
          <a:xfrm>
            <a:off x="624114" y="2008406"/>
            <a:ext cx="4572000" cy="523220"/>
          </a:xfrm>
          <a:prstGeom prst="rect">
            <a:avLst/>
          </a:prstGeom>
          <a:noFill/>
        </p:spPr>
        <p:txBody>
          <a:bodyPr wrap="square">
            <a:spAutoFit/>
          </a:bodyPr>
          <a:lstStyle/>
          <a:p>
            <a:r>
              <a:rPr lang="en-US" b="1" dirty="0" smtClean="0">
                <a:solidFill>
                  <a:schemeClr val="bg1"/>
                </a:solidFill>
              </a:rPr>
              <a:t>4. </a:t>
            </a:r>
            <a:r>
              <a:rPr lang="en-US" b="1" dirty="0" smtClean="0">
                <a:solidFill>
                  <a:schemeClr val="bg1"/>
                </a:solidFill>
              </a:rPr>
              <a:t>Later</a:t>
            </a:r>
            <a:r>
              <a:rPr lang="en-US" b="1" dirty="0">
                <a:solidFill>
                  <a:schemeClr val="bg1"/>
                </a:solidFill>
              </a:rPr>
              <a:t>, this text can be sent to the Sign Avatar Engine for Sign Language Animation.</a:t>
            </a:r>
          </a:p>
        </p:txBody>
      </p:sp>
      <p:graphicFrame>
        <p:nvGraphicFramePr>
          <p:cNvPr id="15" name="Table 14">
            <a:extLst>
              <a:ext uri="{FF2B5EF4-FFF2-40B4-BE49-F238E27FC236}">
                <a16:creationId xmlns:a16="http://schemas.microsoft.com/office/drawing/2014/main" id="{845A36A4-1119-F9AD-AC15-B74F6A4DACA4}"/>
              </a:ext>
            </a:extLst>
          </p:cNvPr>
          <p:cNvGraphicFramePr>
            <a:graphicFrameLocks noGrp="1"/>
          </p:cNvGraphicFramePr>
          <p:nvPr>
            <p:extLst>
              <p:ext uri="{D42A27DB-BD31-4B8C-83A1-F6EECF244321}">
                <p14:modId xmlns:p14="http://schemas.microsoft.com/office/powerpoint/2010/main" val="2093432907"/>
              </p:ext>
            </p:extLst>
          </p:nvPr>
        </p:nvGraphicFramePr>
        <p:xfrm>
          <a:off x="995399" y="2794057"/>
          <a:ext cx="7191828" cy="2560320"/>
        </p:xfrm>
        <a:graphic>
          <a:graphicData uri="http://schemas.openxmlformats.org/drawingml/2006/table">
            <a:tbl>
              <a:tblPr/>
              <a:tblGrid>
                <a:gridCol w="3588642">
                  <a:extLst>
                    <a:ext uri="{9D8B030D-6E8A-4147-A177-3AD203B41FA5}">
                      <a16:colId xmlns:a16="http://schemas.microsoft.com/office/drawing/2014/main" val="585144010"/>
                    </a:ext>
                  </a:extLst>
                </a:gridCol>
                <a:gridCol w="3603186">
                  <a:extLst>
                    <a:ext uri="{9D8B030D-6E8A-4147-A177-3AD203B41FA5}">
                      <a16:colId xmlns:a16="http://schemas.microsoft.com/office/drawing/2014/main" val="2869354791"/>
                    </a:ext>
                  </a:extLst>
                </a:gridCol>
              </a:tblGrid>
              <a:tr h="272660">
                <a:tc>
                  <a:txBody>
                    <a:bodyPr/>
                    <a:lstStyle/>
                    <a:p>
                      <a:r>
                        <a:rPr lang="en-US" b="1" dirty="0">
                          <a:solidFill>
                            <a:schemeClr val="bg1"/>
                          </a:solidFill>
                        </a:rPr>
                        <a:t>Component</a:t>
                      </a:r>
                    </a:p>
                  </a:txBody>
                  <a:tcPr anchor="ctr">
                    <a:lnL>
                      <a:noFill/>
                    </a:lnL>
                    <a:lnR>
                      <a:noFill/>
                    </a:lnR>
                    <a:lnT>
                      <a:noFill/>
                    </a:lnT>
                    <a:lnB>
                      <a:noFill/>
                    </a:lnB>
                    <a:noFill/>
                  </a:tcPr>
                </a:tc>
                <a:tc>
                  <a:txBody>
                    <a:bodyPr/>
                    <a:lstStyle/>
                    <a:p>
                      <a:r>
                        <a:rPr lang="en-US" b="1" dirty="0">
                          <a:solidFill>
                            <a:schemeClr val="bg1"/>
                          </a:solidFill>
                        </a:rPr>
                        <a:t>Tool/Library</a:t>
                      </a:r>
                    </a:p>
                  </a:txBody>
                  <a:tcPr anchor="ctr">
                    <a:lnL>
                      <a:noFill/>
                    </a:lnL>
                    <a:lnR>
                      <a:noFill/>
                    </a:lnR>
                    <a:lnT>
                      <a:noFill/>
                    </a:lnT>
                    <a:lnB>
                      <a:noFill/>
                    </a:lnB>
                    <a:noFill/>
                  </a:tcPr>
                </a:tc>
                <a:extLst>
                  <a:ext uri="{0D108BD9-81ED-4DB2-BD59-A6C34878D82A}">
                    <a16:rowId xmlns:a16="http://schemas.microsoft.com/office/drawing/2014/main" val="505471623"/>
                  </a:ext>
                </a:extLst>
              </a:tr>
              <a:tr h="272660">
                <a:tc>
                  <a:txBody>
                    <a:bodyPr/>
                    <a:lstStyle/>
                    <a:p>
                      <a:r>
                        <a:rPr lang="en-US" b="1" dirty="0">
                          <a:solidFill>
                            <a:schemeClr val="bg1"/>
                          </a:solidFill>
                        </a:rPr>
                        <a:t>Voice Recognition</a:t>
                      </a:r>
                    </a:p>
                  </a:txBody>
                  <a:tcPr anchor="ctr">
                    <a:lnL>
                      <a:noFill/>
                    </a:lnL>
                    <a:lnR>
                      <a:noFill/>
                    </a:lnR>
                    <a:lnT>
                      <a:noFill/>
                    </a:lnT>
                    <a:lnB>
                      <a:noFill/>
                    </a:lnB>
                    <a:noFill/>
                  </a:tcPr>
                </a:tc>
                <a:tc>
                  <a:txBody>
                    <a:bodyPr/>
                    <a:lstStyle/>
                    <a:p>
                      <a:r>
                        <a:rPr lang="en-US" b="1" dirty="0" err="1">
                          <a:solidFill>
                            <a:schemeClr val="bg1"/>
                          </a:solidFill>
                        </a:rPr>
                        <a:t>android.speech.SpeechRecognizer</a:t>
                      </a:r>
                      <a:endParaRPr lang="en-US" b="1"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1057207018"/>
                  </a:ext>
                </a:extLst>
              </a:tr>
              <a:tr h="0">
                <a:tc>
                  <a:txBody>
                    <a:bodyPr/>
                    <a:lstStyle/>
                    <a:p>
                      <a:r>
                        <a:rPr lang="en-US" b="1" dirty="0">
                          <a:solidFill>
                            <a:schemeClr val="bg1"/>
                          </a:solidFill>
                        </a:rPr>
                        <a:t>Language</a:t>
                      </a:r>
                    </a:p>
                  </a:txBody>
                  <a:tcPr anchor="ctr">
                    <a:lnL>
                      <a:noFill/>
                    </a:lnL>
                    <a:lnR>
                      <a:noFill/>
                    </a:lnR>
                    <a:lnT>
                      <a:noFill/>
                    </a:lnT>
                    <a:lnB>
                      <a:noFill/>
                    </a:lnB>
                    <a:noFill/>
                  </a:tcPr>
                </a:tc>
                <a:tc>
                  <a:txBody>
                    <a:bodyPr/>
                    <a:lstStyle/>
                    <a:p>
                      <a:r>
                        <a:rPr lang="en-US" b="1" dirty="0">
                          <a:solidFill>
                            <a:schemeClr val="bg1"/>
                          </a:solidFill>
                        </a:rPr>
                        <a:t>"</a:t>
                      </a:r>
                      <a:r>
                        <a:rPr lang="en-US" b="1" dirty="0" err="1">
                          <a:solidFill>
                            <a:schemeClr val="bg1"/>
                          </a:solidFill>
                        </a:rPr>
                        <a:t>ar</a:t>
                      </a:r>
                      <a:r>
                        <a:rPr lang="en-US" b="1" dirty="0">
                          <a:solidFill>
                            <a:schemeClr val="bg1"/>
                          </a:solidFill>
                        </a:rPr>
                        <a:t>-EG" for Arabic speech</a:t>
                      </a:r>
                    </a:p>
                  </a:txBody>
                  <a:tcPr anchor="ctr">
                    <a:lnL>
                      <a:noFill/>
                    </a:lnL>
                    <a:lnR>
                      <a:noFill/>
                    </a:lnR>
                    <a:lnT>
                      <a:noFill/>
                    </a:lnT>
                    <a:lnB>
                      <a:noFill/>
                    </a:lnB>
                    <a:noFill/>
                  </a:tcPr>
                </a:tc>
                <a:extLst>
                  <a:ext uri="{0D108BD9-81ED-4DB2-BD59-A6C34878D82A}">
                    <a16:rowId xmlns:a16="http://schemas.microsoft.com/office/drawing/2014/main" val="433007531"/>
                  </a:ext>
                </a:extLst>
              </a:tr>
              <a:tr h="272660">
                <a:tc>
                  <a:txBody>
                    <a:bodyPr/>
                    <a:lstStyle/>
                    <a:p>
                      <a:r>
                        <a:rPr lang="en-US" b="1" dirty="0">
                          <a:solidFill>
                            <a:schemeClr val="bg1"/>
                          </a:solidFill>
                        </a:rPr>
                        <a:t>Result Display</a:t>
                      </a:r>
                    </a:p>
                  </a:txBody>
                  <a:tcPr anchor="ctr">
                    <a:lnL>
                      <a:noFill/>
                    </a:lnL>
                    <a:lnR>
                      <a:noFill/>
                    </a:lnR>
                    <a:lnT>
                      <a:noFill/>
                    </a:lnT>
                    <a:lnB>
                      <a:noFill/>
                    </a:lnB>
                    <a:noFill/>
                  </a:tcPr>
                </a:tc>
                <a:tc>
                  <a:txBody>
                    <a:bodyPr/>
                    <a:lstStyle/>
                    <a:p>
                      <a:r>
                        <a:rPr lang="en-US" b="1" dirty="0">
                          <a:solidFill>
                            <a:schemeClr val="bg1"/>
                          </a:solidFill>
                        </a:rPr>
                        <a:t>Kotlin UI (xml)with </a:t>
                      </a:r>
                      <a:r>
                        <a:rPr lang="en-US" b="1" dirty="0" err="1">
                          <a:solidFill>
                            <a:schemeClr val="bg1"/>
                          </a:solidFill>
                        </a:rPr>
                        <a:t>editTextMessage.setText</a:t>
                      </a:r>
                      <a:r>
                        <a:rPr lang="en-US" b="1" dirty="0">
                          <a:solidFill>
                            <a:schemeClr val="bg1"/>
                          </a:solidFill>
                        </a:rPr>
                        <a:t>()</a:t>
                      </a:r>
                    </a:p>
                  </a:txBody>
                  <a:tcPr anchor="ctr">
                    <a:lnL>
                      <a:noFill/>
                    </a:lnL>
                    <a:lnR>
                      <a:noFill/>
                    </a:lnR>
                    <a:lnT>
                      <a:noFill/>
                    </a:lnT>
                    <a:lnB>
                      <a:noFill/>
                    </a:lnB>
                    <a:noFill/>
                  </a:tcPr>
                </a:tc>
                <a:extLst>
                  <a:ext uri="{0D108BD9-81ED-4DB2-BD59-A6C34878D82A}">
                    <a16:rowId xmlns:a16="http://schemas.microsoft.com/office/drawing/2014/main" val="3097515203"/>
                  </a:ext>
                </a:extLst>
              </a:tr>
              <a:tr h="272660">
                <a:tc>
                  <a:txBody>
                    <a:bodyPr/>
                    <a:lstStyle/>
                    <a:p>
                      <a:r>
                        <a:rPr lang="en-US" b="1" dirty="0">
                          <a:solidFill>
                            <a:schemeClr val="bg1"/>
                          </a:solidFill>
                        </a:rPr>
                        <a:t>Backend Sync</a:t>
                      </a:r>
                    </a:p>
                  </a:txBody>
                  <a:tcPr anchor="ctr">
                    <a:lnL>
                      <a:noFill/>
                    </a:lnL>
                    <a:lnR>
                      <a:noFill/>
                    </a:lnR>
                    <a:lnT>
                      <a:noFill/>
                    </a:lnT>
                    <a:lnB>
                      <a:noFill/>
                    </a:lnB>
                    <a:noFill/>
                  </a:tcPr>
                </a:tc>
                <a:tc>
                  <a:txBody>
                    <a:bodyPr/>
                    <a:lstStyle/>
                    <a:p>
                      <a:r>
                        <a:rPr lang="en-US" b="1" dirty="0" err="1">
                          <a:solidFill>
                            <a:schemeClr val="bg1"/>
                          </a:solidFill>
                        </a:rPr>
                        <a:t>Supabase</a:t>
                      </a:r>
                      <a:r>
                        <a:rPr lang="en-US" b="1" dirty="0">
                          <a:solidFill>
                            <a:schemeClr val="bg1"/>
                          </a:solidFill>
                        </a:rPr>
                        <a:t> </a:t>
                      </a:r>
                      <a:r>
                        <a:rPr lang="en-US" b="1" dirty="0" err="1">
                          <a:solidFill>
                            <a:schemeClr val="bg1"/>
                          </a:solidFill>
                        </a:rPr>
                        <a:t>PostgREST</a:t>
                      </a:r>
                      <a:endParaRPr lang="en-US" b="1"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819615211"/>
                  </a:ext>
                </a:extLst>
              </a:tr>
              <a:tr h="463522">
                <a:tc>
                  <a:txBody>
                    <a:bodyPr/>
                    <a:lstStyle/>
                    <a:p>
                      <a:r>
                        <a:rPr lang="en-US" b="1" dirty="0">
                          <a:solidFill>
                            <a:schemeClr val="bg1"/>
                          </a:solidFill>
                        </a:rPr>
                        <a:t>Text-to-Animation</a:t>
                      </a:r>
                    </a:p>
                  </a:txBody>
                  <a:tcPr anchor="ctr">
                    <a:lnL>
                      <a:noFill/>
                    </a:lnL>
                    <a:lnR>
                      <a:noFill/>
                    </a:lnR>
                    <a:lnT>
                      <a:noFill/>
                    </a:lnT>
                    <a:lnB>
                      <a:noFill/>
                    </a:lnB>
                    <a:noFill/>
                  </a:tcPr>
                </a:tc>
                <a:tc>
                  <a:txBody>
                    <a:bodyPr/>
                    <a:lstStyle/>
                    <a:p>
                      <a:r>
                        <a:rPr lang="en-US" b="1" dirty="0">
                          <a:solidFill>
                            <a:schemeClr val="bg1"/>
                          </a:solidFill>
                        </a:rPr>
                        <a:t>(Connected to Avatar via future processing)</a:t>
                      </a:r>
                    </a:p>
                  </a:txBody>
                  <a:tcPr anchor="ctr">
                    <a:lnL>
                      <a:noFill/>
                    </a:lnL>
                    <a:lnR>
                      <a:noFill/>
                    </a:lnR>
                    <a:lnT>
                      <a:noFill/>
                    </a:lnT>
                    <a:lnB>
                      <a:noFill/>
                    </a:lnB>
                    <a:noFill/>
                  </a:tcPr>
                </a:tc>
                <a:extLst>
                  <a:ext uri="{0D108BD9-81ED-4DB2-BD59-A6C34878D82A}">
                    <a16:rowId xmlns:a16="http://schemas.microsoft.com/office/drawing/2014/main" val="612808854"/>
                  </a:ext>
                </a:extLst>
              </a:tr>
              <a:tr h="272660">
                <a:tc>
                  <a:txBody>
                    <a:bodyPr/>
                    <a:lstStyle/>
                    <a:p>
                      <a:endParaRPr lang="en-US" b="1" dirty="0">
                        <a:solidFill>
                          <a:schemeClr val="bg1"/>
                        </a:solidFill>
                      </a:endParaRPr>
                    </a:p>
                  </a:txBody>
                  <a:tcPr anchor="ctr">
                    <a:lnL>
                      <a:noFill/>
                    </a:lnL>
                    <a:lnR>
                      <a:noFill/>
                    </a:lnR>
                    <a:lnT>
                      <a:noFill/>
                    </a:lnT>
                    <a:lnB>
                      <a:noFill/>
                    </a:lnB>
                    <a:noFill/>
                  </a:tcPr>
                </a:tc>
                <a:tc>
                  <a:txBody>
                    <a:bodyPr/>
                    <a:lstStyle/>
                    <a:p>
                      <a:endParaRPr lang="en-US" b="1" dirty="0"/>
                    </a:p>
                  </a:txBody>
                  <a:tcPr anchor="ctr">
                    <a:lnL>
                      <a:noFill/>
                    </a:lnL>
                    <a:lnR>
                      <a:noFill/>
                    </a:lnR>
                    <a:lnT>
                      <a:noFill/>
                    </a:lnT>
                    <a:lnB>
                      <a:noFill/>
                    </a:lnB>
                    <a:noFill/>
                  </a:tcPr>
                </a:tc>
                <a:extLst>
                  <a:ext uri="{0D108BD9-81ED-4DB2-BD59-A6C34878D82A}">
                    <a16:rowId xmlns:a16="http://schemas.microsoft.com/office/drawing/2014/main" val="3999700317"/>
                  </a:ext>
                </a:extLst>
              </a:tr>
            </a:tbl>
          </a:graphicData>
        </a:graphic>
      </p:graphicFrame>
      <p:sp>
        <p:nvSpPr>
          <p:cNvPr id="16" name="Rectangle 5">
            <a:extLst>
              <a:ext uri="{FF2B5EF4-FFF2-40B4-BE49-F238E27FC236}">
                <a16:creationId xmlns:a16="http://schemas.microsoft.com/office/drawing/2014/main" id="{35224F46-A0F2-CE92-3421-B44B5D0DD42A}"/>
              </a:ext>
            </a:extLst>
          </p:cNvPr>
          <p:cNvSpPr>
            <a:spLocks noChangeArrowheads="1"/>
          </p:cNvSpPr>
          <p:nvPr/>
        </p:nvSpPr>
        <p:spPr bwMode="auto">
          <a:xfrm>
            <a:off x="6190343" y="330153"/>
            <a:ext cx="2699658" cy="1923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1" u="none" strike="noStrike" cap="none" normalizeH="0" baseline="0" dirty="0">
                <a:ln>
                  <a:noFill/>
                </a:ln>
                <a:solidFill>
                  <a:schemeClr val="bg1"/>
                </a:solidFill>
                <a:effectLst/>
                <a:latin typeface="Arial" panose="020B0604020202020204" pitchFamily="34" charset="0"/>
              </a:rPr>
              <a:t>"With this feature, we break two major barriers: typing and reading. Users can speak, and the system writes. Deaf users can see animations. We bring people closer, regardless of their ability."</a:t>
            </a:r>
            <a:endParaRPr kumimoji="0" lang="en-US" altLang="en-US" sz="4800" b="1"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8395846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code on a black background&#10;&#10;AI-generated content may be incorrect.">
            <a:extLst>
              <a:ext uri="{FF2B5EF4-FFF2-40B4-BE49-F238E27FC236}">
                <a16:creationId xmlns:a16="http://schemas.microsoft.com/office/drawing/2014/main" id="{DF253AD5-D7B9-6A3A-37EC-A9CAA32A6161}"/>
              </a:ext>
            </a:extLst>
          </p:cNvPr>
          <p:cNvPicPr>
            <a:picLocks noChangeAspect="1"/>
          </p:cNvPicPr>
          <p:nvPr/>
        </p:nvPicPr>
        <p:blipFill>
          <a:blip r:embed="rId2"/>
          <a:stretch>
            <a:fillRect/>
          </a:stretch>
        </p:blipFill>
        <p:spPr>
          <a:xfrm>
            <a:off x="0" y="483198"/>
            <a:ext cx="9144000" cy="1926566"/>
          </a:xfrm>
          <a:prstGeom prst="rect">
            <a:avLst/>
          </a:prstGeom>
          <a:effectLst>
            <a:glow rad="139700">
              <a:schemeClr val="accent5">
                <a:satMod val="175000"/>
                <a:alpha val="40000"/>
              </a:schemeClr>
            </a:glow>
          </a:effectLst>
        </p:spPr>
      </p:pic>
      <p:pic>
        <p:nvPicPr>
          <p:cNvPr id="7" name="Picture 6" descr="A screenshot of a computer program&#10;&#10;AI-generated content may be incorrect.">
            <a:extLst>
              <a:ext uri="{FF2B5EF4-FFF2-40B4-BE49-F238E27FC236}">
                <a16:creationId xmlns:a16="http://schemas.microsoft.com/office/drawing/2014/main" id="{4653B773-1820-BA07-6625-B7B7C5DE0C61}"/>
              </a:ext>
            </a:extLst>
          </p:cNvPr>
          <p:cNvPicPr>
            <a:picLocks noChangeAspect="1"/>
          </p:cNvPicPr>
          <p:nvPr/>
        </p:nvPicPr>
        <p:blipFill>
          <a:blip r:embed="rId3"/>
          <a:stretch>
            <a:fillRect/>
          </a:stretch>
        </p:blipFill>
        <p:spPr>
          <a:xfrm>
            <a:off x="0" y="2843126"/>
            <a:ext cx="9144000" cy="1416676"/>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26113715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7610E1-C88B-118A-CDE7-395D9E44F7B3}"/>
              </a:ext>
            </a:extLst>
          </p:cNvPr>
          <p:cNvSpPr txBox="1"/>
          <p:nvPr/>
        </p:nvSpPr>
        <p:spPr>
          <a:xfrm>
            <a:off x="522515" y="250971"/>
            <a:ext cx="4572000" cy="523220"/>
          </a:xfrm>
          <a:prstGeom prst="rect">
            <a:avLst/>
          </a:prstGeom>
          <a:noFill/>
        </p:spPr>
        <p:txBody>
          <a:bodyPr wrap="square">
            <a:spAutoFit/>
          </a:bodyPr>
          <a:lstStyle/>
          <a:p>
            <a:r>
              <a:rPr lang="en-US" b="1" dirty="0">
                <a:solidFill>
                  <a:schemeClr val="bg1"/>
                </a:solidFill>
              </a:rPr>
              <a:t>Voice Messaging: Record, Upload, and Chat with Audio</a:t>
            </a:r>
          </a:p>
        </p:txBody>
      </p:sp>
      <p:sp>
        <p:nvSpPr>
          <p:cNvPr id="5" name="TextBox 4">
            <a:extLst>
              <a:ext uri="{FF2B5EF4-FFF2-40B4-BE49-F238E27FC236}">
                <a16:creationId xmlns:a16="http://schemas.microsoft.com/office/drawing/2014/main" id="{48E7FB23-69DE-769D-2B8E-D812DD07F33F}"/>
              </a:ext>
            </a:extLst>
          </p:cNvPr>
          <p:cNvSpPr txBox="1"/>
          <p:nvPr/>
        </p:nvSpPr>
        <p:spPr>
          <a:xfrm>
            <a:off x="522515" y="803813"/>
            <a:ext cx="4572000" cy="307777"/>
          </a:xfrm>
          <a:prstGeom prst="rect">
            <a:avLst/>
          </a:prstGeom>
          <a:noFill/>
        </p:spPr>
        <p:txBody>
          <a:bodyPr wrap="square">
            <a:spAutoFit/>
          </a:bodyPr>
          <a:lstStyle/>
          <a:p>
            <a:r>
              <a:rPr lang="en-US" b="1" dirty="0">
                <a:solidFill>
                  <a:schemeClr val="bg1"/>
                </a:solidFill>
              </a:rPr>
              <a:t>Purpose</a:t>
            </a:r>
            <a:r>
              <a:rPr lang="ar-EG" b="1" dirty="0">
                <a:solidFill>
                  <a:schemeClr val="bg1"/>
                </a:solidFill>
              </a:rPr>
              <a:t>:</a:t>
            </a:r>
            <a:endParaRPr lang="en-US" b="1" dirty="0">
              <a:solidFill>
                <a:schemeClr val="bg1"/>
              </a:solidFill>
            </a:endParaRPr>
          </a:p>
        </p:txBody>
      </p:sp>
      <p:sp>
        <p:nvSpPr>
          <p:cNvPr id="7" name="TextBox 6">
            <a:extLst>
              <a:ext uri="{FF2B5EF4-FFF2-40B4-BE49-F238E27FC236}">
                <a16:creationId xmlns:a16="http://schemas.microsoft.com/office/drawing/2014/main" id="{13448E57-98C3-F3DE-AEC1-D4B8BCEFEEF4}"/>
              </a:ext>
            </a:extLst>
          </p:cNvPr>
          <p:cNvSpPr txBox="1"/>
          <p:nvPr/>
        </p:nvSpPr>
        <p:spPr>
          <a:xfrm>
            <a:off x="754743" y="1024095"/>
            <a:ext cx="4572000" cy="523220"/>
          </a:xfrm>
          <a:prstGeom prst="rect">
            <a:avLst/>
          </a:prstGeom>
          <a:noFill/>
        </p:spPr>
        <p:txBody>
          <a:bodyPr wrap="square">
            <a:spAutoFit/>
          </a:bodyPr>
          <a:lstStyle/>
          <a:p>
            <a:r>
              <a:rPr lang="en-US" b="1" dirty="0">
                <a:solidFill>
                  <a:schemeClr val="bg1"/>
                </a:solidFill>
              </a:rPr>
              <a:t>To allow users to send voice messages in real-time chat, especially useful for</a:t>
            </a:r>
            <a:r>
              <a:rPr lang="ar-EG" b="1" dirty="0">
                <a:solidFill>
                  <a:schemeClr val="bg1"/>
                </a:solidFill>
              </a:rPr>
              <a:t>:</a:t>
            </a:r>
            <a:endParaRPr lang="en-US" b="1" dirty="0">
              <a:solidFill>
                <a:schemeClr val="bg1"/>
              </a:solidFill>
            </a:endParaRPr>
          </a:p>
        </p:txBody>
      </p:sp>
      <p:sp>
        <p:nvSpPr>
          <p:cNvPr id="9" name="TextBox 8">
            <a:extLst>
              <a:ext uri="{FF2B5EF4-FFF2-40B4-BE49-F238E27FC236}">
                <a16:creationId xmlns:a16="http://schemas.microsoft.com/office/drawing/2014/main" id="{96CC3F0C-D3CF-10DB-C70C-1006BE6BCB5B}"/>
              </a:ext>
            </a:extLst>
          </p:cNvPr>
          <p:cNvSpPr txBox="1"/>
          <p:nvPr/>
        </p:nvSpPr>
        <p:spPr>
          <a:xfrm>
            <a:off x="1139371" y="1547315"/>
            <a:ext cx="3135086" cy="307777"/>
          </a:xfrm>
          <a:prstGeom prst="rect">
            <a:avLst/>
          </a:prstGeom>
          <a:noFill/>
        </p:spPr>
        <p:txBody>
          <a:bodyPr wrap="square">
            <a:spAutoFit/>
          </a:bodyPr>
          <a:lstStyle/>
          <a:p>
            <a:r>
              <a:rPr lang="en-US" b="1" dirty="0">
                <a:solidFill>
                  <a:schemeClr val="bg1"/>
                </a:solidFill>
              </a:rPr>
              <a:t>Users with typing difficulties</a:t>
            </a:r>
          </a:p>
        </p:txBody>
      </p:sp>
      <p:sp>
        <p:nvSpPr>
          <p:cNvPr id="11" name="TextBox 10">
            <a:extLst>
              <a:ext uri="{FF2B5EF4-FFF2-40B4-BE49-F238E27FC236}">
                <a16:creationId xmlns:a16="http://schemas.microsoft.com/office/drawing/2014/main" id="{13B879A1-008B-CFE6-BD7A-F5362E3D2B96}"/>
              </a:ext>
            </a:extLst>
          </p:cNvPr>
          <p:cNvSpPr txBox="1"/>
          <p:nvPr/>
        </p:nvSpPr>
        <p:spPr>
          <a:xfrm>
            <a:off x="1139371" y="1855092"/>
            <a:ext cx="3933372" cy="307777"/>
          </a:xfrm>
          <a:prstGeom prst="rect">
            <a:avLst/>
          </a:prstGeom>
          <a:noFill/>
        </p:spPr>
        <p:txBody>
          <a:bodyPr wrap="square">
            <a:spAutoFit/>
          </a:bodyPr>
          <a:lstStyle/>
          <a:p>
            <a:r>
              <a:rPr lang="en-US" b="1" dirty="0">
                <a:solidFill>
                  <a:schemeClr val="bg1"/>
                </a:solidFill>
              </a:rPr>
              <a:t>Users who prefer to speak instead of writing</a:t>
            </a:r>
          </a:p>
        </p:txBody>
      </p:sp>
      <p:sp>
        <p:nvSpPr>
          <p:cNvPr id="13" name="TextBox 12">
            <a:extLst>
              <a:ext uri="{FF2B5EF4-FFF2-40B4-BE49-F238E27FC236}">
                <a16:creationId xmlns:a16="http://schemas.microsoft.com/office/drawing/2014/main" id="{36C4FF6C-9FED-2E5E-AC7F-06A742D5B1D3}"/>
              </a:ext>
            </a:extLst>
          </p:cNvPr>
          <p:cNvSpPr txBox="1"/>
          <p:nvPr/>
        </p:nvSpPr>
        <p:spPr>
          <a:xfrm>
            <a:off x="1139371" y="2146324"/>
            <a:ext cx="4361543" cy="523220"/>
          </a:xfrm>
          <a:prstGeom prst="rect">
            <a:avLst/>
          </a:prstGeom>
          <a:noFill/>
        </p:spPr>
        <p:txBody>
          <a:bodyPr wrap="square">
            <a:spAutoFit/>
          </a:bodyPr>
          <a:lstStyle/>
          <a:p>
            <a:r>
              <a:rPr lang="en-US" b="1" dirty="0">
                <a:solidFill>
                  <a:schemeClr val="bg1"/>
                </a:solidFill>
              </a:rPr>
              <a:t>Enhancing accessibility and communication flexibility</a:t>
            </a:r>
          </a:p>
        </p:txBody>
      </p:sp>
      <p:sp>
        <p:nvSpPr>
          <p:cNvPr id="14" name="Rectangle 1">
            <a:extLst>
              <a:ext uri="{FF2B5EF4-FFF2-40B4-BE49-F238E27FC236}">
                <a16:creationId xmlns:a16="http://schemas.microsoft.com/office/drawing/2014/main" id="{5C551422-B6D6-1D3D-2281-5F1F398453A6}"/>
              </a:ext>
            </a:extLst>
          </p:cNvPr>
          <p:cNvSpPr>
            <a:spLocks noChangeArrowheads="1"/>
          </p:cNvSpPr>
          <p:nvPr/>
        </p:nvSpPr>
        <p:spPr bwMode="auto">
          <a:xfrm>
            <a:off x="420915" y="2698543"/>
            <a:ext cx="550091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bg1"/>
                </a:solidFill>
                <a:effectLst/>
                <a:latin typeface="Arial" panose="020B0604020202020204" pitchFamily="34" charset="0"/>
              </a:rPr>
              <a:t>How It Works: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b="1" i="0" u="none" strike="noStrike" cap="none" normalizeH="0" baseline="0" dirty="0" smtClean="0">
                <a:ln>
                  <a:noFill/>
                </a:ln>
                <a:solidFill>
                  <a:schemeClr val="bg1"/>
                </a:solidFill>
                <a:effectLst/>
                <a:latin typeface="Arial" panose="020B0604020202020204" pitchFamily="34" charset="0"/>
              </a:rPr>
              <a:t> User taps the microphone button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b="1" i="0" u="none" strike="noStrike" cap="none" normalizeH="0" baseline="0" dirty="0" smtClean="0">
                <a:ln>
                  <a:noFill/>
                </a:ln>
                <a:solidFill>
                  <a:schemeClr val="bg1"/>
                </a:solidFill>
                <a:effectLst/>
                <a:latin typeface="Arial" panose="020B0604020202020204" pitchFamily="34" charset="0"/>
              </a:rPr>
              <a:t> App </a:t>
            </a:r>
            <a:r>
              <a:rPr kumimoji="0" lang="en-US" altLang="en-US" b="1" i="0" u="none" strike="noStrike" cap="none" normalizeH="0" baseline="0" dirty="0">
                <a:ln>
                  <a:noFill/>
                </a:ln>
                <a:solidFill>
                  <a:schemeClr val="bg1"/>
                </a:solidFill>
                <a:effectLst/>
                <a:latin typeface="Arial" panose="020B0604020202020204" pitchFamily="34" charset="0"/>
              </a:rPr>
              <a:t>records voice using </a:t>
            </a:r>
            <a:r>
              <a:rPr kumimoji="0" lang="en-US" altLang="en-US" b="1" i="0" u="none" strike="noStrike" cap="none" normalizeH="0" baseline="0" dirty="0" err="1">
                <a:ln>
                  <a:noFill/>
                </a:ln>
                <a:solidFill>
                  <a:schemeClr val="bg1"/>
                </a:solidFill>
                <a:effectLst/>
                <a:latin typeface="Arial Unicode MS"/>
              </a:rPr>
              <a:t>AudioRecord</a:t>
            </a:r>
            <a:r>
              <a:rPr kumimoji="0" lang="en-US" altLang="en-US" b="1" i="0" u="none" strike="noStrike" cap="none" normalizeH="0" baseline="0" dirty="0">
                <a:ln>
                  <a:noFill/>
                </a:ln>
                <a:solidFill>
                  <a:schemeClr val="bg1"/>
                </a:solidFill>
                <a:effectLst/>
              </a:rPr>
              <a:t> into </a:t>
            </a:r>
            <a:r>
              <a:rPr kumimoji="0" lang="en-US" altLang="en-US" b="1" i="0" u="none" strike="noStrike" cap="none" normalizeH="0" baseline="0" dirty="0">
                <a:ln>
                  <a:noFill/>
                </a:ln>
                <a:solidFill>
                  <a:schemeClr val="bg1"/>
                </a:solidFill>
                <a:effectLst/>
                <a:latin typeface="Arial" panose="020B0604020202020204" pitchFamily="34" charset="0"/>
              </a:rPr>
              <a:t>WAV format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b="1" i="0" u="none" strike="noStrike" cap="none" normalizeH="0" baseline="0" dirty="0" smtClean="0">
                <a:ln>
                  <a:noFill/>
                </a:ln>
                <a:solidFill>
                  <a:schemeClr val="bg1"/>
                </a:solidFill>
                <a:effectLst/>
                <a:latin typeface="Arial" panose="020B0604020202020204" pitchFamily="34" charset="0"/>
              </a:rPr>
              <a:t> Voice </a:t>
            </a:r>
            <a:r>
              <a:rPr kumimoji="0" lang="en-US" altLang="en-US" b="1" i="0" u="none" strike="noStrike" cap="none" normalizeH="0" baseline="0" dirty="0">
                <a:ln>
                  <a:noFill/>
                </a:ln>
                <a:solidFill>
                  <a:schemeClr val="bg1"/>
                </a:solidFill>
                <a:effectLst/>
                <a:latin typeface="Arial" panose="020B0604020202020204" pitchFamily="34" charset="0"/>
              </a:rPr>
              <a:t>file is saved locally in the cache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b="1" i="0" u="none" strike="noStrike" cap="none" normalizeH="0" baseline="0" dirty="0">
                <a:ln>
                  <a:noFill/>
                </a:ln>
                <a:solidFill>
                  <a:schemeClr val="bg1"/>
                </a:solidFill>
                <a:effectLst/>
                <a:latin typeface="Arial" panose="020B0604020202020204" pitchFamily="34" charset="0"/>
              </a:rPr>
              <a:t>File is uploaded to </a:t>
            </a:r>
            <a:r>
              <a:rPr kumimoji="0" lang="en-US" altLang="en-US" b="1" i="0" u="none" strike="noStrike" cap="none" normalizeH="0" baseline="0" dirty="0" err="1">
                <a:ln>
                  <a:noFill/>
                </a:ln>
                <a:solidFill>
                  <a:schemeClr val="bg1"/>
                </a:solidFill>
                <a:effectLst/>
                <a:latin typeface="Arial" panose="020B0604020202020204" pitchFamily="34" charset="0"/>
              </a:rPr>
              <a:t>Supabase</a:t>
            </a:r>
            <a:r>
              <a:rPr kumimoji="0" lang="en-US" altLang="en-US" b="1" i="0" u="none" strike="noStrike" cap="none" normalizeH="0" baseline="0" dirty="0">
                <a:ln>
                  <a:noFill/>
                </a:ln>
                <a:solidFill>
                  <a:schemeClr val="bg1"/>
                </a:solidFill>
                <a:effectLst/>
                <a:latin typeface="Arial" panose="020B0604020202020204" pitchFamily="34" charset="0"/>
              </a:rPr>
              <a:t> Storage</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b="1" i="0" u="none" strike="noStrike" cap="none" normalizeH="0" baseline="0" dirty="0">
                <a:ln>
                  <a:noFill/>
                </a:ln>
                <a:solidFill>
                  <a:schemeClr val="bg1"/>
                </a:solidFill>
                <a:effectLst/>
                <a:latin typeface="Arial" panose="020B0604020202020204" pitchFamily="34" charset="0"/>
              </a:rPr>
              <a:t>Public URL is embedded in the chat message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b="1" i="0" u="none" strike="noStrike" cap="none" normalizeH="0" baseline="0" dirty="0">
                <a:ln>
                  <a:noFill/>
                </a:ln>
                <a:solidFill>
                  <a:schemeClr val="bg1"/>
                </a:solidFill>
                <a:effectLst/>
                <a:latin typeface="Arial" panose="020B0604020202020204" pitchFamily="34" charset="0"/>
              </a:rPr>
              <a:t>Receiver taps Play to listen using </a:t>
            </a:r>
            <a:r>
              <a:rPr kumimoji="0" lang="en-US" altLang="en-US" b="1" i="0" u="none" strike="noStrike" cap="none" normalizeH="0" baseline="0" dirty="0" err="1">
                <a:ln>
                  <a:noFill/>
                </a:ln>
                <a:solidFill>
                  <a:schemeClr val="bg1"/>
                </a:solidFill>
                <a:effectLst/>
                <a:latin typeface="Arial Unicode MS"/>
              </a:rPr>
              <a:t>MediaPlayer</a:t>
            </a:r>
            <a:endParaRPr kumimoji="0" lang="en-US" altLang="en-US"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p:txBody>
      </p:sp>
      <p:graphicFrame>
        <p:nvGraphicFramePr>
          <p:cNvPr id="15" name="Table 14">
            <a:extLst>
              <a:ext uri="{FF2B5EF4-FFF2-40B4-BE49-F238E27FC236}">
                <a16:creationId xmlns:a16="http://schemas.microsoft.com/office/drawing/2014/main" id="{214E41B3-86AB-1CC7-3F67-6FCE4AEE9695}"/>
              </a:ext>
            </a:extLst>
          </p:cNvPr>
          <p:cNvGraphicFramePr>
            <a:graphicFrameLocks noGrp="1"/>
          </p:cNvGraphicFramePr>
          <p:nvPr>
            <p:extLst>
              <p:ext uri="{D42A27DB-BD31-4B8C-83A1-F6EECF244321}">
                <p14:modId xmlns:p14="http://schemas.microsoft.com/office/powerpoint/2010/main" val="1759652204"/>
              </p:ext>
            </p:extLst>
          </p:nvPr>
        </p:nvGraphicFramePr>
        <p:xfrm>
          <a:off x="5776686" y="444409"/>
          <a:ext cx="3367314" cy="3350508"/>
        </p:xfrm>
        <a:graphic>
          <a:graphicData uri="http://schemas.openxmlformats.org/drawingml/2006/table">
            <a:tbl>
              <a:tblPr/>
              <a:tblGrid>
                <a:gridCol w="1683657">
                  <a:extLst>
                    <a:ext uri="{9D8B030D-6E8A-4147-A177-3AD203B41FA5}">
                      <a16:colId xmlns:a16="http://schemas.microsoft.com/office/drawing/2014/main" val="3539721834"/>
                    </a:ext>
                  </a:extLst>
                </a:gridCol>
                <a:gridCol w="1683657">
                  <a:extLst>
                    <a:ext uri="{9D8B030D-6E8A-4147-A177-3AD203B41FA5}">
                      <a16:colId xmlns:a16="http://schemas.microsoft.com/office/drawing/2014/main" val="1816127016"/>
                    </a:ext>
                  </a:extLst>
                </a:gridCol>
              </a:tblGrid>
              <a:tr h="558418">
                <a:tc>
                  <a:txBody>
                    <a:bodyPr/>
                    <a:lstStyle/>
                    <a:p>
                      <a:r>
                        <a:rPr lang="en-US" b="1" dirty="0">
                          <a:solidFill>
                            <a:schemeClr val="bg1"/>
                          </a:solidFill>
                        </a:rPr>
                        <a:t>Feature</a:t>
                      </a:r>
                    </a:p>
                  </a:txBody>
                  <a:tcPr anchor="ctr">
                    <a:lnL>
                      <a:noFill/>
                    </a:lnL>
                    <a:lnR>
                      <a:noFill/>
                    </a:lnR>
                    <a:lnT>
                      <a:noFill/>
                    </a:lnT>
                    <a:lnB>
                      <a:noFill/>
                    </a:lnB>
                    <a:noFill/>
                  </a:tcPr>
                </a:tc>
                <a:tc>
                  <a:txBody>
                    <a:bodyPr/>
                    <a:lstStyle/>
                    <a:p>
                      <a:r>
                        <a:rPr lang="en-US" b="1" dirty="0">
                          <a:solidFill>
                            <a:schemeClr val="bg1"/>
                          </a:solidFill>
                        </a:rPr>
                        <a:t>Technology Used</a:t>
                      </a:r>
                    </a:p>
                  </a:txBody>
                  <a:tcPr anchor="ctr">
                    <a:lnL>
                      <a:noFill/>
                    </a:lnL>
                    <a:lnR>
                      <a:noFill/>
                    </a:lnR>
                    <a:lnT>
                      <a:noFill/>
                    </a:lnT>
                    <a:lnB>
                      <a:noFill/>
                    </a:lnB>
                    <a:noFill/>
                  </a:tcPr>
                </a:tc>
                <a:extLst>
                  <a:ext uri="{0D108BD9-81ED-4DB2-BD59-A6C34878D82A}">
                    <a16:rowId xmlns:a16="http://schemas.microsoft.com/office/drawing/2014/main" val="847504659"/>
                  </a:ext>
                </a:extLst>
              </a:tr>
              <a:tr h="558418">
                <a:tc>
                  <a:txBody>
                    <a:bodyPr/>
                    <a:lstStyle/>
                    <a:p>
                      <a:r>
                        <a:rPr lang="en-US" b="1" dirty="0">
                          <a:solidFill>
                            <a:schemeClr val="bg1"/>
                          </a:solidFill>
                        </a:rPr>
                        <a:t>Voice Recording</a:t>
                      </a:r>
                    </a:p>
                  </a:txBody>
                  <a:tcPr anchor="ctr">
                    <a:lnL>
                      <a:noFill/>
                    </a:lnL>
                    <a:lnR>
                      <a:noFill/>
                    </a:lnR>
                    <a:lnT>
                      <a:noFill/>
                    </a:lnT>
                    <a:lnB>
                      <a:noFill/>
                    </a:lnB>
                    <a:noFill/>
                  </a:tcPr>
                </a:tc>
                <a:tc>
                  <a:txBody>
                    <a:bodyPr/>
                    <a:lstStyle/>
                    <a:p>
                      <a:r>
                        <a:rPr lang="en-US" b="1" dirty="0" err="1">
                          <a:solidFill>
                            <a:schemeClr val="bg1"/>
                          </a:solidFill>
                        </a:rPr>
                        <a:t>AudioRecord</a:t>
                      </a:r>
                      <a:r>
                        <a:rPr lang="en-US" b="1" dirty="0">
                          <a:solidFill>
                            <a:schemeClr val="bg1"/>
                          </a:solidFill>
                        </a:rPr>
                        <a:t> (WAV format)</a:t>
                      </a:r>
                    </a:p>
                  </a:txBody>
                  <a:tcPr anchor="ctr">
                    <a:lnL>
                      <a:noFill/>
                    </a:lnL>
                    <a:lnR>
                      <a:noFill/>
                    </a:lnR>
                    <a:lnT>
                      <a:noFill/>
                    </a:lnT>
                    <a:lnB>
                      <a:noFill/>
                    </a:lnB>
                    <a:noFill/>
                  </a:tcPr>
                </a:tc>
                <a:extLst>
                  <a:ext uri="{0D108BD9-81ED-4DB2-BD59-A6C34878D82A}">
                    <a16:rowId xmlns:a16="http://schemas.microsoft.com/office/drawing/2014/main" val="37155698"/>
                  </a:ext>
                </a:extLst>
              </a:tr>
              <a:tr h="558418">
                <a:tc>
                  <a:txBody>
                    <a:bodyPr/>
                    <a:lstStyle/>
                    <a:p>
                      <a:r>
                        <a:rPr lang="en-US" b="1" dirty="0">
                          <a:solidFill>
                            <a:schemeClr val="bg1"/>
                          </a:solidFill>
                        </a:rPr>
                        <a:t>Storage</a:t>
                      </a:r>
                    </a:p>
                  </a:txBody>
                  <a:tcPr anchor="ctr">
                    <a:lnL>
                      <a:noFill/>
                    </a:lnL>
                    <a:lnR>
                      <a:noFill/>
                    </a:lnR>
                    <a:lnT>
                      <a:noFill/>
                    </a:lnT>
                    <a:lnB>
                      <a:noFill/>
                    </a:lnB>
                    <a:noFill/>
                  </a:tcPr>
                </a:tc>
                <a:tc>
                  <a:txBody>
                    <a:bodyPr/>
                    <a:lstStyle/>
                    <a:p>
                      <a:r>
                        <a:rPr lang="en-US" b="1" dirty="0" err="1">
                          <a:solidFill>
                            <a:schemeClr val="bg1"/>
                          </a:solidFill>
                        </a:rPr>
                        <a:t>Supabase</a:t>
                      </a:r>
                      <a:r>
                        <a:rPr lang="en-US" b="1" dirty="0">
                          <a:solidFill>
                            <a:schemeClr val="bg1"/>
                          </a:solidFill>
                        </a:rPr>
                        <a:t> Storage</a:t>
                      </a:r>
                    </a:p>
                  </a:txBody>
                  <a:tcPr anchor="ctr">
                    <a:lnL>
                      <a:noFill/>
                    </a:lnL>
                    <a:lnR>
                      <a:noFill/>
                    </a:lnR>
                    <a:lnT>
                      <a:noFill/>
                    </a:lnT>
                    <a:lnB>
                      <a:noFill/>
                    </a:lnB>
                    <a:noFill/>
                  </a:tcPr>
                </a:tc>
                <a:extLst>
                  <a:ext uri="{0D108BD9-81ED-4DB2-BD59-A6C34878D82A}">
                    <a16:rowId xmlns:a16="http://schemas.microsoft.com/office/drawing/2014/main" val="561789448"/>
                  </a:ext>
                </a:extLst>
              </a:tr>
              <a:tr h="558418">
                <a:tc>
                  <a:txBody>
                    <a:bodyPr/>
                    <a:lstStyle/>
                    <a:p>
                      <a:r>
                        <a:rPr lang="en-US" b="1" dirty="0">
                          <a:solidFill>
                            <a:schemeClr val="bg1"/>
                          </a:solidFill>
                        </a:rPr>
                        <a:t>Upload Mechanism</a:t>
                      </a:r>
                    </a:p>
                  </a:txBody>
                  <a:tcPr anchor="ctr">
                    <a:lnL>
                      <a:noFill/>
                    </a:lnL>
                    <a:lnR>
                      <a:noFill/>
                    </a:lnR>
                    <a:lnT>
                      <a:noFill/>
                    </a:lnT>
                    <a:lnB>
                      <a:noFill/>
                    </a:lnB>
                    <a:noFill/>
                  </a:tcPr>
                </a:tc>
                <a:tc>
                  <a:txBody>
                    <a:bodyPr/>
                    <a:lstStyle/>
                    <a:p>
                      <a:r>
                        <a:rPr lang="en-US" b="1" dirty="0">
                          <a:solidFill>
                            <a:schemeClr val="bg1"/>
                          </a:solidFill>
                        </a:rPr>
                        <a:t>Kotlin + Coroutines</a:t>
                      </a:r>
                    </a:p>
                  </a:txBody>
                  <a:tcPr anchor="ctr">
                    <a:lnL>
                      <a:noFill/>
                    </a:lnL>
                    <a:lnR>
                      <a:noFill/>
                    </a:lnR>
                    <a:lnT>
                      <a:noFill/>
                    </a:lnT>
                    <a:lnB>
                      <a:noFill/>
                    </a:lnB>
                    <a:noFill/>
                  </a:tcPr>
                </a:tc>
                <a:extLst>
                  <a:ext uri="{0D108BD9-81ED-4DB2-BD59-A6C34878D82A}">
                    <a16:rowId xmlns:a16="http://schemas.microsoft.com/office/drawing/2014/main" val="4205331371"/>
                  </a:ext>
                </a:extLst>
              </a:tr>
              <a:tr h="558418">
                <a:tc>
                  <a:txBody>
                    <a:bodyPr/>
                    <a:lstStyle/>
                    <a:p>
                      <a:r>
                        <a:rPr lang="en-US" b="1" dirty="0">
                          <a:solidFill>
                            <a:schemeClr val="bg1"/>
                          </a:solidFill>
                        </a:rPr>
                        <a:t>Playback</a:t>
                      </a:r>
                    </a:p>
                  </a:txBody>
                  <a:tcPr anchor="ctr">
                    <a:lnL>
                      <a:noFill/>
                    </a:lnL>
                    <a:lnR>
                      <a:noFill/>
                    </a:lnR>
                    <a:lnT>
                      <a:noFill/>
                    </a:lnT>
                    <a:lnB>
                      <a:noFill/>
                    </a:lnB>
                    <a:noFill/>
                  </a:tcPr>
                </a:tc>
                <a:tc>
                  <a:txBody>
                    <a:bodyPr/>
                    <a:lstStyle/>
                    <a:p>
                      <a:r>
                        <a:rPr lang="en-US" b="1" dirty="0" err="1">
                          <a:solidFill>
                            <a:schemeClr val="bg1"/>
                          </a:solidFill>
                        </a:rPr>
                        <a:t>MediaPlayer</a:t>
                      </a:r>
                      <a:endParaRPr lang="en-US" b="1"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4041590119"/>
                  </a:ext>
                </a:extLst>
              </a:tr>
              <a:tr h="558418">
                <a:tc>
                  <a:txBody>
                    <a:bodyPr/>
                    <a:lstStyle/>
                    <a:p>
                      <a:r>
                        <a:rPr lang="en-US" b="1" dirty="0">
                          <a:solidFill>
                            <a:schemeClr val="bg1"/>
                          </a:solidFill>
                        </a:rPr>
                        <a:t>Message UI</a:t>
                      </a:r>
                    </a:p>
                  </a:txBody>
                  <a:tcPr anchor="ctr">
                    <a:lnL>
                      <a:noFill/>
                    </a:lnL>
                    <a:lnR>
                      <a:noFill/>
                    </a:lnR>
                    <a:lnT>
                      <a:noFill/>
                    </a:lnT>
                    <a:lnB>
                      <a:noFill/>
                    </a:lnB>
                    <a:noFill/>
                  </a:tcPr>
                </a:tc>
                <a:tc>
                  <a:txBody>
                    <a:bodyPr/>
                    <a:lstStyle/>
                    <a:p>
                      <a:r>
                        <a:rPr lang="en-US" b="1" dirty="0">
                          <a:solidFill>
                            <a:schemeClr val="bg1"/>
                          </a:solidFill>
                        </a:rPr>
                        <a:t>Custom </a:t>
                      </a:r>
                      <a:r>
                        <a:rPr lang="en-US" b="1" dirty="0" err="1">
                          <a:solidFill>
                            <a:schemeClr val="bg1"/>
                          </a:solidFill>
                        </a:rPr>
                        <a:t>MessageAdapter</a:t>
                      </a:r>
                      <a:endParaRPr lang="en-US" b="1" dirty="0">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653546177"/>
                  </a:ext>
                </a:extLst>
              </a:tr>
            </a:tbl>
          </a:graphicData>
        </a:graphic>
      </p:graphicFrame>
    </p:spTree>
    <p:extLst>
      <p:ext uri="{BB962C8B-B14F-4D97-AF65-F5344CB8AC3E}">
        <p14:creationId xmlns:p14="http://schemas.microsoft.com/office/powerpoint/2010/main" val="24290270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2"/>
          <p:cNvSpPr txBox="1">
            <a:spLocks noGrp="1"/>
          </p:cNvSpPr>
          <p:nvPr>
            <p:ph type="title"/>
          </p:nvPr>
        </p:nvSpPr>
        <p:spPr>
          <a:xfrm>
            <a:off x="289661" y="370078"/>
            <a:ext cx="8562975" cy="95410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3200">
                <a:solidFill>
                  <a:srgbClr val="F5F0F0"/>
                </a:solidFill>
                <a:latin typeface="Merriweather"/>
                <a:ea typeface="Merriweather"/>
                <a:cs typeface="Merriweather"/>
                <a:sym typeface="Merriweather"/>
              </a:rPr>
              <a:t>Our Solution: Automated ArSL Recognition</a:t>
            </a:r>
            <a:r>
              <a:rPr lang="en-US" sz="3200"/>
              <a:t/>
            </a:r>
            <a:br>
              <a:rPr lang="en-US" sz="3200"/>
            </a:br>
            <a:endParaRPr/>
          </a:p>
        </p:txBody>
      </p:sp>
      <p:sp>
        <p:nvSpPr>
          <p:cNvPr id="108" name="Google Shape;108;p12"/>
          <p:cNvSpPr txBox="1">
            <a:spLocks noGrp="1"/>
          </p:cNvSpPr>
          <p:nvPr>
            <p:ph type="body" idx="2"/>
          </p:nvPr>
        </p:nvSpPr>
        <p:spPr>
          <a:xfrm>
            <a:off x="85072" y="3044564"/>
            <a:ext cx="1905000" cy="430887"/>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sz="1400" b="1" dirty="0">
                <a:solidFill>
                  <a:schemeClr val="bg1"/>
                </a:solidFill>
                <a:latin typeface="Merriweather"/>
                <a:ea typeface="Merriweather"/>
                <a:cs typeface="Merriweather"/>
                <a:sym typeface="Merriweather"/>
              </a:rPr>
              <a:t>Gesture to Text</a:t>
            </a:r>
            <a:endParaRPr sz="1400" b="1" dirty="0">
              <a:solidFill>
                <a:schemeClr val="bg1"/>
              </a:solidFill>
            </a:endParaRPr>
          </a:p>
          <a:p>
            <a:pPr marL="0" lvl="0" indent="0" algn="l" rtl="0">
              <a:spcBef>
                <a:spcPts val="0"/>
              </a:spcBef>
              <a:spcAft>
                <a:spcPts val="0"/>
              </a:spcAft>
              <a:buNone/>
            </a:pPr>
            <a:endParaRPr sz="1400" dirty="0"/>
          </a:p>
        </p:txBody>
      </p:sp>
      <p:pic>
        <p:nvPicPr>
          <p:cNvPr id="109" name="Google Shape;109;p12" descr="preencoded.png"/>
          <p:cNvPicPr preferRelativeResize="0">
            <a:picLocks noGrp="1"/>
          </p:cNvPicPr>
          <p:nvPr>
            <p:ph type="body" idx="1"/>
          </p:nvPr>
        </p:nvPicPr>
        <p:blipFill rotWithShape="1">
          <a:blip r:embed="rId3">
            <a:alphaModFix/>
          </a:blip>
          <a:srcRect/>
          <a:stretch/>
        </p:blipFill>
        <p:spPr>
          <a:xfrm>
            <a:off x="214303" y="1499324"/>
            <a:ext cx="1143900" cy="1370100"/>
          </a:xfrm>
          <a:prstGeom prst="rect">
            <a:avLst/>
          </a:prstGeom>
          <a:noFill/>
          <a:ln>
            <a:noFill/>
          </a:ln>
          <a:effectLst>
            <a:glow rad="228600">
              <a:schemeClr val="accent5">
                <a:satMod val="175000"/>
                <a:alpha val="40000"/>
              </a:schemeClr>
            </a:glow>
          </a:effectLst>
        </p:spPr>
      </p:pic>
      <p:pic>
        <p:nvPicPr>
          <p:cNvPr id="110" name="Google Shape;110;p12" descr="preencoded.png"/>
          <p:cNvPicPr preferRelativeResize="0"/>
          <p:nvPr/>
        </p:nvPicPr>
        <p:blipFill rotWithShape="1">
          <a:blip r:embed="rId4">
            <a:alphaModFix/>
          </a:blip>
          <a:srcRect/>
          <a:stretch/>
        </p:blipFill>
        <p:spPr>
          <a:xfrm>
            <a:off x="3570645" y="1059949"/>
            <a:ext cx="1208047" cy="1449656"/>
          </a:xfrm>
          <a:prstGeom prst="rect">
            <a:avLst/>
          </a:prstGeom>
          <a:noFill/>
          <a:ln>
            <a:noFill/>
          </a:ln>
          <a:effectLst>
            <a:glow rad="228600">
              <a:schemeClr val="accent5">
                <a:satMod val="175000"/>
                <a:alpha val="40000"/>
              </a:schemeClr>
            </a:glow>
          </a:effectLst>
        </p:spPr>
      </p:pic>
      <p:pic>
        <p:nvPicPr>
          <p:cNvPr id="111" name="Google Shape;111;p12" descr="preencoded.png"/>
          <p:cNvPicPr preferRelativeResize="0"/>
          <p:nvPr/>
        </p:nvPicPr>
        <p:blipFill rotWithShape="1">
          <a:blip r:embed="rId5">
            <a:alphaModFix/>
          </a:blip>
          <a:srcRect/>
          <a:stretch/>
        </p:blipFill>
        <p:spPr>
          <a:xfrm>
            <a:off x="6991134" y="1388525"/>
            <a:ext cx="1234083" cy="1480899"/>
          </a:xfrm>
          <a:prstGeom prst="rect">
            <a:avLst/>
          </a:prstGeom>
          <a:noFill/>
          <a:ln>
            <a:noFill/>
          </a:ln>
          <a:effectLst>
            <a:glow rad="228600">
              <a:schemeClr val="accent5">
                <a:satMod val="175000"/>
                <a:alpha val="40000"/>
              </a:schemeClr>
            </a:glow>
          </a:effectLst>
        </p:spPr>
      </p:pic>
      <p:sp>
        <p:nvSpPr>
          <p:cNvPr id="112" name="Google Shape;112;p12"/>
          <p:cNvSpPr/>
          <p:nvPr/>
        </p:nvSpPr>
        <p:spPr>
          <a:xfrm>
            <a:off x="2592" y="3238889"/>
            <a:ext cx="2438400" cy="828900"/>
          </a:xfrm>
          <a:prstGeom prst="rect">
            <a:avLst/>
          </a:prstGeom>
          <a:noFill/>
          <a:ln>
            <a:noFill/>
          </a:ln>
        </p:spPr>
        <p:txBody>
          <a:bodyPr spcFirstLastPara="1" wrap="square" lIns="91425" tIns="45700" rIns="91425" bIns="45700" anchor="t" anchorCtr="0">
            <a:noAutofit/>
          </a:bodyPr>
          <a:lstStyle/>
          <a:p>
            <a:pPr marL="0" lvl="0" indent="0" algn="l" rtl="0">
              <a:lnSpc>
                <a:spcPct val="221428"/>
              </a:lnSpc>
              <a:spcBef>
                <a:spcPts val="0"/>
              </a:spcBef>
              <a:spcAft>
                <a:spcPts val="0"/>
              </a:spcAft>
              <a:buClr>
                <a:srgbClr val="E2E6E9"/>
              </a:buClr>
              <a:buSzPts val="1400"/>
              <a:buFont typeface="Merriweather"/>
              <a:buNone/>
            </a:pPr>
            <a:r>
              <a:rPr lang="en-US" sz="1400" b="1" dirty="0">
                <a:solidFill>
                  <a:schemeClr val="bg1"/>
                </a:solidFill>
                <a:latin typeface="Merriweather"/>
                <a:ea typeface="Merriweather"/>
                <a:cs typeface="Merriweather"/>
                <a:sym typeface="Merriweather"/>
              </a:rPr>
              <a:t>Translate hand-gesture images to Arabic letters.</a:t>
            </a:r>
            <a:endParaRPr sz="1400" b="1" dirty="0">
              <a:solidFill>
                <a:schemeClr val="bg1"/>
              </a:solidFill>
            </a:endParaRPr>
          </a:p>
        </p:txBody>
      </p:sp>
      <p:sp>
        <p:nvSpPr>
          <p:cNvPr id="113" name="Google Shape;113;p12"/>
          <p:cNvSpPr/>
          <p:nvPr/>
        </p:nvSpPr>
        <p:spPr>
          <a:xfrm>
            <a:off x="3495635" y="2622764"/>
            <a:ext cx="1968641" cy="421800"/>
          </a:xfrm>
          <a:prstGeom prst="rect">
            <a:avLst/>
          </a:prstGeom>
          <a:noFill/>
          <a:ln>
            <a:noFill/>
          </a:ln>
        </p:spPr>
        <p:txBody>
          <a:bodyPr spcFirstLastPara="1" wrap="square" lIns="91425" tIns="45700" rIns="91425" bIns="45700" anchor="t" anchorCtr="0">
            <a:noAutofit/>
          </a:bodyPr>
          <a:lstStyle/>
          <a:p>
            <a:pPr marL="0" lvl="0" indent="0" algn="l" rtl="0">
              <a:lnSpc>
                <a:spcPct val="214285"/>
              </a:lnSpc>
              <a:spcBef>
                <a:spcPts val="0"/>
              </a:spcBef>
              <a:spcAft>
                <a:spcPts val="0"/>
              </a:spcAft>
              <a:buClr>
                <a:srgbClr val="E2E6E9"/>
              </a:buClr>
              <a:buSzPts val="1400"/>
              <a:buFont typeface="Merriweather"/>
              <a:buNone/>
            </a:pPr>
            <a:r>
              <a:rPr lang="en-US" sz="1400" b="1" dirty="0" smtClean="0">
                <a:solidFill>
                  <a:schemeClr val="bg1"/>
                </a:solidFill>
                <a:latin typeface="Merriweather"/>
                <a:ea typeface="Merriweather"/>
                <a:cs typeface="Merriweather"/>
                <a:sym typeface="Merriweather"/>
              </a:rPr>
              <a:t>Deep Learning</a:t>
            </a:r>
            <a:endParaRPr sz="1400" b="1" dirty="0">
              <a:solidFill>
                <a:schemeClr val="bg1"/>
              </a:solidFill>
            </a:endParaRPr>
          </a:p>
        </p:txBody>
      </p:sp>
      <p:sp>
        <p:nvSpPr>
          <p:cNvPr id="114" name="Google Shape;114;p12"/>
          <p:cNvSpPr/>
          <p:nvPr/>
        </p:nvSpPr>
        <p:spPr>
          <a:xfrm>
            <a:off x="3495635" y="2979284"/>
            <a:ext cx="2971800" cy="828900"/>
          </a:xfrm>
          <a:prstGeom prst="rect">
            <a:avLst/>
          </a:prstGeom>
          <a:noFill/>
          <a:ln>
            <a:noFill/>
          </a:ln>
        </p:spPr>
        <p:txBody>
          <a:bodyPr spcFirstLastPara="1" wrap="square" lIns="91425" tIns="45700" rIns="91425" bIns="45700" anchor="t" anchorCtr="0">
            <a:noAutofit/>
          </a:bodyPr>
          <a:lstStyle/>
          <a:p>
            <a:pPr marL="0" lvl="0" indent="0" algn="l" rtl="0">
              <a:lnSpc>
                <a:spcPct val="221428"/>
              </a:lnSpc>
              <a:spcBef>
                <a:spcPts val="0"/>
              </a:spcBef>
              <a:spcAft>
                <a:spcPts val="0"/>
              </a:spcAft>
              <a:buClr>
                <a:srgbClr val="E2E6E9"/>
              </a:buClr>
              <a:buSzPts val="1400"/>
              <a:buFont typeface="Merriweather"/>
              <a:buNone/>
            </a:pPr>
            <a:r>
              <a:rPr lang="en-US" sz="1400" b="1" dirty="0">
                <a:solidFill>
                  <a:schemeClr val="bg1"/>
                </a:solidFill>
                <a:latin typeface="Merriweather"/>
                <a:ea typeface="Merriweather"/>
                <a:cs typeface="Merriweather"/>
                <a:sym typeface="Merriweather"/>
              </a:rPr>
              <a:t>Compare </a:t>
            </a:r>
            <a:r>
              <a:rPr lang="en-US" sz="1400" b="1" u="sng" dirty="0">
                <a:solidFill>
                  <a:schemeClr val="bg1"/>
                </a:solidFill>
                <a:latin typeface="Merriweather"/>
                <a:ea typeface="Merriweather"/>
                <a:cs typeface="Merriweather"/>
                <a:sym typeface="Merriweather"/>
              </a:rPr>
              <a:t>CNN</a:t>
            </a:r>
            <a:r>
              <a:rPr lang="en-US" sz="1400" b="1" dirty="0">
                <a:solidFill>
                  <a:schemeClr val="bg1"/>
                </a:solidFill>
                <a:latin typeface="Merriweather"/>
                <a:ea typeface="Merriweather"/>
                <a:cs typeface="Merriweather"/>
                <a:sym typeface="Merriweather"/>
              </a:rPr>
              <a:t>, </a:t>
            </a:r>
            <a:r>
              <a:rPr lang="en-US" b="1" u="sng" dirty="0">
                <a:solidFill>
                  <a:schemeClr val="bg1"/>
                </a:solidFill>
                <a:latin typeface="Merriweather"/>
                <a:ea typeface="Merriweather"/>
                <a:cs typeface="Merriweather"/>
                <a:sym typeface="Merriweather"/>
              </a:rPr>
              <a:t>E</a:t>
            </a:r>
            <a:r>
              <a:rPr lang="en-US" sz="1400" b="1" u="sng" dirty="0" smtClean="0">
                <a:solidFill>
                  <a:schemeClr val="bg1"/>
                </a:solidFill>
                <a:latin typeface="Merriweather"/>
                <a:ea typeface="Merriweather"/>
                <a:cs typeface="Merriweather"/>
                <a:sym typeface="Merriweather"/>
              </a:rPr>
              <a:t>nhanced </a:t>
            </a:r>
            <a:r>
              <a:rPr lang="en-US" sz="1400" b="1" u="sng" dirty="0">
                <a:solidFill>
                  <a:schemeClr val="bg1"/>
                </a:solidFill>
                <a:latin typeface="Merriweather"/>
                <a:ea typeface="Merriweather"/>
                <a:cs typeface="Merriweather"/>
                <a:sym typeface="Merriweather"/>
              </a:rPr>
              <a:t>CNN</a:t>
            </a:r>
            <a:r>
              <a:rPr lang="en-US" b="1" dirty="0">
                <a:solidFill>
                  <a:schemeClr val="bg1"/>
                </a:solidFill>
                <a:latin typeface="Merriweather"/>
                <a:ea typeface="Merriweather"/>
                <a:cs typeface="Merriweather"/>
                <a:sym typeface="Merriweather"/>
              </a:rPr>
              <a:t>, </a:t>
            </a:r>
            <a:r>
              <a:rPr lang="en-US" sz="1400" b="1" u="sng" dirty="0" smtClean="0">
                <a:solidFill>
                  <a:schemeClr val="bg1"/>
                </a:solidFill>
                <a:latin typeface="Merriweather"/>
                <a:ea typeface="Merriweather"/>
                <a:cs typeface="Merriweather"/>
                <a:sym typeface="Merriweather"/>
              </a:rPr>
              <a:t>MobileNetV2 </a:t>
            </a:r>
            <a:r>
              <a:rPr lang="en-US" sz="1400" b="1" dirty="0">
                <a:solidFill>
                  <a:schemeClr val="bg1"/>
                </a:solidFill>
                <a:latin typeface="Merriweather"/>
                <a:ea typeface="Merriweather"/>
                <a:cs typeface="Merriweather"/>
                <a:sym typeface="Merriweather"/>
              </a:rPr>
              <a:t>,</a:t>
            </a:r>
            <a:r>
              <a:rPr lang="en-US" b="1" dirty="0">
                <a:solidFill>
                  <a:schemeClr val="bg1"/>
                </a:solidFill>
                <a:latin typeface="Merriweather"/>
                <a:ea typeface="Merriweather"/>
                <a:cs typeface="Merriweather"/>
                <a:sym typeface="Merriweather"/>
              </a:rPr>
              <a:t> </a:t>
            </a:r>
            <a:r>
              <a:rPr lang="en-US" b="1" u="sng" dirty="0">
                <a:solidFill>
                  <a:schemeClr val="bg1"/>
                </a:solidFill>
                <a:latin typeface="Merriweather"/>
                <a:ea typeface="Merriweather"/>
                <a:cs typeface="Merriweather"/>
                <a:sym typeface="Merriweather"/>
              </a:rPr>
              <a:t>VGG </a:t>
            </a:r>
            <a:r>
              <a:rPr lang="en-US" b="1" dirty="0">
                <a:solidFill>
                  <a:schemeClr val="bg1"/>
                </a:solidFill>
                <a:latin typeface="Merriweather"/>
                <a:ea typeface="Merriweather"/>
                <a:cs typeface="Merriweather"/>
                <a:sym typeface="Merriweather"/>
              </a:rPr>
              <a:t>, </a:t>
            </a:r>
            <a:r>
              <a:rPr lang="en-US" b="1" u="sng" dirty="0">
                <a:solidFill>
                  <a:schemeClr val="bg1"/>
                </a:solidFill>
                <a:latin typeface="Merriweather"/>
                <a:ea typeface="Merriweather"/>
                <a:cs typeface="Merriweather"/>
                <a:sym typeface="Merriweather"/>
              </a:rPr>
              <a:t>YOLO</a:t>
            </a:r>
            <a:r>
              <a:rPr lang="en-US" b="1" dirty="0">
                <a:solidFill>
                  <a:schemeClr val="bg1"/>
                </a:solidFill>
                <a:latin typeface="Merriweather"/>
                <a:ea typeface="Merriweather"/>
                <a:cs typeface="Merriweather"/>
                <a:sym typeface="Merriweather"/>
              </a:rPr>
              <a:t>, </a:t>
            </a:r>
            <a:r>
              <a:rPr lang="en-US" b="1" dirty="0" smtClean="0">
                <a:solidFill>
                  <a:schemeClr val="bg1"/>
                </a:solidFill>
                <a:latin typeface="Merriweather"/>
                <a:ea typeface="Merriweather"/>
                <a:cs typeface="Merriweather"/>
                <a:sym typeface="Merriweather"/>
              </a:rPr>
              <a:t>and </a:t>
            </a:r>
            <a:r>
              <a:rPr lang="en-US" b="1" u="sng" dirty="0" err="1" smtClean="0">
                <a:solidFill>
                  <a:schemeClr val="bg1"/>
                </a:solidFill>
                <a:latin typeface="Merriweather"/>
                <a:ea typeface="Merriweather"/>
                <a:cs typeface="Merriweather"/>
                <a:sym typeface="Merriweather"/>
              </a:rPr>
              <a:t>MediaPipe+BiLSTM</a:t>
            </a:r>
            <a:r>
              <a:rPr lang="en-US" b="1" dirty="0" smtClean="0">
                <a:solidFill>
                  <a:schemeClr val="bg1"/>
                </a:solidFill>
                <a:latin typeface="Merriweather"/>
                <a:ea typeface="Merriweather"/>
                <a:cs typeface="Merriweather"/>
                <a:sym typeface="Merriweather"/>
              </a:rPr>
              <a:t> </a:t>
            </a:r>
            <a:r>
              <a:rPr lang="en-US" sz="1400" b="1" dirty="0">
                <a:solidFill>
                  <a:srgbClr val="E2E6E9"/>
                </a:solidFill>
                <a:latin typeface="Merriweather"/>
                <a:ea typeface="Merriweather"/>
                <a:cs typeface="Merriweather"/>
                <a:sym typeface="Merriweather"/>
              </a:rPr>
              <a:t>.</a:t>
            </a:r>
            <a:endParaRPr sz="1400" b="1" dirty="0"/>
          </a:p>
        </p:txBody>
      </p:sp>
      <p:sp>
        <p:nvSpPr>
          <p:cNvPr id="115" name="Google Shape;115;p12"/>
          <p:cNvSpPr/>
          <p:nvPr/>
        </p:nvSpPr>
        <p:spPr>
          <a:xfrm>
            <a:off x="6729576" y="2817089"/>
            <a:ext cx="1606500" cy="421800"/>
          </a:xfrm>
          <a:prstGeom prst="rect">
            <a:avLst/>
          </a:prstGeom>
          <a:noFill/>
          <a:ln>
            <a:noFill/>
          </a:ln>
        </p:spPr>
        <p:txBody>
          <a:bodyPr spcFirstLastPara="1" wrap="square" lIns="91425" tIns="45700" rIns="91425" bIns="45700" anchor="t" anchorCtr="0">
            <a:noAutofit/>
          </a:bodyPr>
          <a:lstStyle/>
          <a:p>
            <a:pPr marL="0" lvl="0" indent="0" algn="l" rtl="0">
              <a:lnSpc>
                <a:spcPct val="214285"/>
              </a:lnSpc>
              <a:spcBef>
                <a:spcPts val="0"/>
              </a:spcBef>
              <a:spcAft>
                <a:spcPts val="0"/>
              </a:spcAft>
              <a:buClr>
                <a:srgbClr val="E2E6E9"/>
              </a:buClr>
              <a:buSzPts val="1400"/>
              <a:buFont typeface="Merriweather"/>
              <a:buNone/>
            </a:pPr>
            <a:r>
              <a:rPr lang="en-US" sz="1400" b="1" dirty="0">
                <a:solidFill>
                  <a:schemeClr val="bg1"/>
                </a:solidFill>
                <a:latin typeface="Merriweather"/>
                <a:ea typeface="Merriweather"/>
                <a:cs typeface="Merriweather"/>
                <a:sym typeface="Merriweather"/>
              </a:rPr>
              <a:t>Mobile Integration</a:t>
            </a:r>
            <a:endParaRPr sz="1400" b="1" dirty="0">
              <a:solidFill>
                <a:schemeClr val="bg1"/>
              </a:solidFill>
            </a:endParaRPr>
          </a:p>
        </p:txBody>
      </p:sp>
      <p:sp>
        <p:nvSpPr>
          <p:cNvPr id="116" name="Google Shape;116;p12"/>
          <p:cNvSpPr/>
          <p:nvPr/>
        </p:nvSpPr>
        <p:spPr>
          <a:xfrm>
            <a:off x="6729581" y="3466993"/>
            <a:ext cx="2251800" cy="887400"/>
          </a:xfrm>
          <a:prstGeom prst="rect">
            <a:avLst/>
          </a:prstGeom>
          <a:noFill/>
          <a:ln>
            <a:noFill/>
          </a:ln>
        </p:spPr>
        <p:txBody>
          <a:bodyPr spcFirstLastPara="1" wrap="square" lIns="91425" tIns="45700" rIns="91425" bIns="45700" anchor="t" anchorCtr="0">
            <a:noAutofit/>
          </a:bodyPr>
          <a:lstStyle/>
          <a:p>
            <a:pPr marL="0" lvl="0" indent="0" algn="l" rtl="0">
              <a:lnSpc>
                <a:spcPct val="221428"/>
              </a:lnSpc>
              <a:spcBef>
                <a:spcPts val="0"/>
              </a:spcBef>
              <a:spcAft>
                <a:spcPts val="0"/>
              </a:spcAft>
              <a:buClr>
                <a:srgbClr val="E2E6E9"/>
              </a:buClr>
              <a:buSzPts val="1400"/>
              <a:buFont typeface="Merriweather"/>
              <a:buNone/>
            </a:pPr>
            <a:r>
              <a:rPr lang="en-US" sz="1400" b="1" dirty="0">
                <a:solidFill>
                  <a:schemeClr val="bg1"/>
                </a:solidFill>
                <a:latin typeface="Merriweather"/>
                <a:ea typeface="Merriweather"/>
                <a:cs typeface="Merriweather"/>
                <a:sym typeface="Merriweather"/>
              </a:rPr>
              <a:t>Two-way communication via mobile app.</a:t>
            </a:r>
            <a:endParaRPr sz="1400" b="1" dirty="0">
              <a:solidFill>
                <a:schemeClr val="bg1"/>
              </a:solidFill>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E5052707-E841-8607-C032-6261E40B5583}"/>
              </a:ext>
            </a:extLst>
          </p:cNvPr>
          <p:cNvPicPr>
            <a:picLocks noChangeAspect="1"/>
          </p:cNvPicPr>
          <p:nvPr/>
        </p:nvPicPr>
        <p:blipFill>
          <a:blip r:embed="rId2"/>
          <a:stretch>
            <a:fillRect/>
          </a:stretch>
        </p:blipFill>
        <p:spPr>
          <a:xfrm>
            <a:off x="1510234" y="235974"/>
            <a:ext cx="5517373" cy="4590132"/>
          </a:xfrm>
          <a:prstGeom prst="rect">
            <a:avLst/>
          </a:prstGeom>
          <a:effectLst>
            <a:glow rad="228600">
              <a:schemeClr val="accent5">
                <a:satMod val="175000"/>
                <a:alpha val="40000"/>
              </a:schemeClr>
            </a:glow>
          </a:effectLst>
        </p:spPr>
      </p:pic>
    </p:spTree>
    <p:extLst>
      <p:ext uri="{BB962C8B-B14F-4D97-AF65-F5344CB8AC3E}">
        <p14:creationId xmlns:p14="http://schemas.microsoft.com/office/powerpoint/2010/main" val="42782703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EDC2D9-C6D8-239D-E519-59C282F6C3F1}"/>
              </a:ext>
            </a:extLst>
          </p:cNvPr>
          <p:cNvSpPr txBox="1"/>
          <p:nvPr/>
        </p:nvSpPr>
        <p:spPr>
          <a:xfrm>
            <a:off x="471714" y="380647"/>
            <a:ext cx="4572000" cy="307777"/>
          </a:xfrm>
          <a:prstGeom prst="rect">
            <a:avLst/>
          </a:prstGeom>
          <a:noFill/>
        </p:spPr>
        <p:txBody>
          <a:bodyPr wrap="square">
            <a:spAutoFit/>
          </a:bodyPr>
          <a:lstStyle/>
          <a:p>
            <a:r>
              <a:rPr lang="en-US" b="1" dirty="0">
                <a:solidFill>
                  <a:schemeClr val="bg1"/>
                </a:solidFill>
              </a:rPr>
              <a:t>Presentation: Voice and Video Calling Flow</a:t>
            </a:r>
          </a:p>
        </p:txBody>
      </p:sp>
      <p:sp>
        <p:nvSpPr>
          <p:cNvPr id="5" name="TextBox 4">
            <a:extLst>
              <a:ext uri="{FF2B5EF4-FFF2-40B4-BE49-F238E27FC236}">
                <a16:creationId xmlns:a16="http://schemas.microsoft.com/office/drawing/2014/main" id="{49633988-F303-8B39-6457-3C06BCD8EB1F}"/>
              </a:ext>
            </a:extLst>
          </p:cNvPr>
          <p:cNvSpPr txBox="1"/>
          <p:nvPr/>
        </p:nvSpPr>
        <p:spPr>
          <a:xfrm>
            <a:off x="674914" y="688424"/>
            <a:ext cx="4572000" cy="338554"/>
          </a:xfrm>
          <a:prstGeom prst="rect">
            <a:avLst/>
          </a:prstGeom>
          <a:noFill/>
        </p:spPr>
        <p:txBody>
          <a:bodyPr wrap="square">
            <a:spAutoFit/>
          </a:bodyPr>
          <a:lstStyle/>
          <a:p>
            <a:r>
              <a:rPr lang="en-US" sz="1600" b="1" dirty="0">
                <a:solidFill>
                  <a:schemeClr val="bg1"/>
                </a:solidFill>
              </a:rPr>
              <a:t>Overview</a:t>
            </a:r>
            <a:r>
              <a:rPr lang="ar-EG" sz="1600" b="1" dirty="0">
                <a:solidFill>
                  <a:schemeClr val="bg1"/>
                </a:solidFill>
              </a:rPr>
              <a:t>:</a:t>
            </a:r>
            <a:endParaRPr lang="en-US" sz="1600" b="1" dirty="0">
              <a:solidFill>
                <a:schemeClr val="bg1"/>
              </a:solidFill>
            </a:endParaRPr>
          </a:p>
        </p:txBody>
      </p:sp>
      <p:sp>
        <p:nvSpPr>
          <p:cNvPr id="7" name="TextBox 6">
            <a:extLst>
              <a:ext uri="{FF2B5EF4-FFF2-40B4-BE49-F238E27FC236}">
                <a16:creationId xmlns:a16="http://schemas.microsoft.com/office/drawing/2014/main" id="{7ABE18B9-99AC-6160-5B01-443F63D09FC6}"/>
              </a:ext>
            </a:extLst>
          </p:cNvPr>
          <p:cNvSpPr txBox="1"/>
          <p:nvPr/>
        </p:nvSpPr>
        <p:spPr>
          <a:xfrm>
            <a:off x="878114" y="996201"/>
            <a:ext cx="4572000" cy="523220"/>
          </a:xfrm>
          <a:prstGeom prst="rect">
            <a:avLst/>
          </a:prstGeom>
          <a:noFill/>
        </p:spPr>
        <p:txBody>
          <a:bodyPr wrap="square">
            <a:spAutoFit/>
          </a:bodyPr>
          <a:lstStyle/>
          <a:p>
            <a:r>
              <a:rPr lang="en-US" b="1" dirty="0">
                <a:solidFill>
                  <a:schemeClr val="bg1"/>
                </a:solidFill>
              </a:rPr>
              <a:t>Built using </a:t>
            </a:r>
            <a:r>
              <a:rPr lang="en-US" b="1" dirty="0" err="1">
                <a:solidFill>
                  <a:schemeClr val="bg1"/>
                </a:solidFill>
              </a:rPr>
              <a:t>Jitsi</a:t>
            </a:r>
            <a:r>
              <a:rPr lang="en-US" b="1" dirty="0">
                <a:solidFill>
                  <a:schemeClr val="bg1"/>
                </a:solidFill>
              </a:rPr>
              <a:t> Meet SDK for audio/video conferencing.</a:t>
            </a:r>
          </a:p>
        </p:txBody>
      </p:sp>
      <p:sp>
        <p:nvSpPr>
          <p:cNvPr id="8" name="Rectangle 1">
            <a:extLst>
              <a:ext uri="{FF2B5EF4-FFF2-40B4-BE49-F238E27FC236}">
                <a16:creationId xmlns:a16="http://schemas.microsoft.com/office/drawing/2014/main" id="{D3D19575-ED08-7234-49E5-2FD89C64FACC}"/>
              </a:ext>
            </a:extLst>
          </p:cNvPr>
          <p:cNvSpPr>
            <a:spLocks noChangeArrowheads="1"/>
          </p:cNvSpPr>
          <p:nvPr/>
        </p:nvSpPr>
        <p:spPr bwMode="auto">
          <a:xfrm flipH="1">
            <a:off x="878113" y="1827198"/>
            <a:ext cx="550817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bg1"/>
                </a:solidFill>
                <a:effectLst/>
                <a:latin typeface="Arial" panose="020B0604020202020204" pitchFamily="34" charset="0"/>
              </a:rPr>
              <a:t> Firebase </a:t>
            </a:r>
            <a:r>
              <a:rPr kumimoji="0" lang="en-US" altLang="en-US" sz="1800" b="1" i="0" u="none" strike="noStrike" cap="none" normalizeH="0" baseline="0" dirty="0">
                <a:ln>
                  <a:noFill/>
                </a:ln>
                <a:solidFill>
                  <a:schemeClr val="bg1"/>
                </a:solidFill>
                <a:effectLst/>
                <a:latin typeface="Arial" panose="020B0604020202020204" pitchFamily="34" charset="0"/>
              </a:rPr>
              <a:t>Realtime Database handles: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bg1"/>
                </a:solidFill>
                <a:effectLst/>
                <a:latin typeface="Arial" panose="020B0604020202020204" pitchFamily="34" charset="0"/>
              </a:rPr>
              <a:t> Call </a:t>
            </a:r>
            <a:r>
              <a:rPr kumimoji="0" lang="en-US" altLang="en-US" sz="1800" b="1" i="0" u="none" strike="noStrike" cap="none" normalizeH="0" baseline="0" dirty="0">
                <a:ln>
                  <a:noFill/>
                </a:ln>
                <a:solidFill>
                  <a:schemeClr val="bg1"/>
                </a:solidFill>
                <a:effectLst/>
                <a:latin typeface="Arial" panose="020B0604020202020204" pitchFamily="34" charset="0"/>
              </a:rPr>
              <a:t>signaling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bg1"/>
                </a:solidFill>
                <a:effectLst/>
                <a:latin typeface="Arial" panose="020B0604020202020204" pitchFamily="34" charset="0"/>
              </a:rPr>
              <a:t> Call </a:t>
            </a:r>
            <a:r>
              <a:rPr kumimoji="0" lang="en-US" altLang="en-US" sz="1800" b="1" i="0" u="none" strike="noStrike" cap="none" normalizeH="0" baseline="0" dirty="0">
                <a:ln>
                  <a:noFill/>
                </a:ln>
                <a:solidFill>
                  <a:schemeClr val="bg1"/>
                </a:solidFill>
                <a:effectLst/>
                <a:latin typeface="Arial" panose="020B0604020202020204" pitchFamily="34" charset="0"/>
              </a:rPr>
              <a:t>status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bg1"/>
                </a:solidFill>
                <a:effectLst/>
                <a:latin typeface="Arial" panose="020B0604020202020204" pitchFamily="34" charset="0"/>
              </a:rPr>
              <a:t> Real-time </a:t>
            </a:r>
            <a:r>
              <a:rPr kumimoji="0" lang="en-US" altLang="en-US" sz="1800" b="1" i="0" u="none" strike="noStrike" cap="none" normalizeH="0" baseline="0" dirty="0">
                <a:ln>
                  <a:noFill/>
                </a:ln>
                <a:solidFill>
                  <a:schemeClr val="bg1"/>
                </a:solidFill>
                <a:effectLst/>
                <a:latin typeface="Arial" panose="020B0604020202020204" pitchFamily="34" charset="0"/>
              </a:rPr>
              <a:t>data syncing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F56BF7BD-1224-ECE8-6C49-DEE01B471BDD}"/>
              </a:ext>
            </a:extLst>
          </p:cNvPr>
          <p:cNvSpPr txBox="1"/>
          <p:nvPr/>
        </p:nvSpPr>
        <p:spPr>
          <a:xfrm>
            <a:off x="878113" y="3408635"/>
            <a:ext cx="4644572" cy="738664"/>
          </a:xfrm>
          <a:prstGeom prst="rect">
            <a:avLst/>
          </a:prstGeom>
          <a:noFill/>
        </p:spPr>
        <p:txBody>
          <a:bodyPr wrap="square">
            <a:spAutoFit/>
          </a:bodyPr>
          <a:lstStyle/>
          <a:p>
            <a:r>
              <a:rPr lang="en-US" b="1" dirty="0">
                <a:solidFill>
                  <a:schemeClr val="bg1"/>
                </a:solidFill>
              </a:rPr>
              <a:t>Two types of calls:</a:t>
            </a:r>
            <a:br>
              <a:rPr lang="en-US" b="1" dirty="0">
                <a:solidFill>
                  <a:schemeClr val="bg1"/>
                </a:solidFill>
              </a:rPr>
            </a:br>
            <a:r>
              <a:rPr lang="en-US" b="1" dirty="0">
                <a:solidFill>
                  <a:schemeClr val="bg1"/>
                </a:solidFill>
              </a:rPr>
              <a:t> Video Calls</a:t>
            </a:r>
            <a:br>
              <a:rPr lang="en-US" b="1" dirty="0">
                <a:solidFill>
                  <a:schemeClr val="bg1"/>
                </a:solidFill>
              </a:rPr>
            </a:br>
            <a:r>
              <a:rPr lang="en-US" b="1" dirty="0" smtClean="0">
                <a:solidFill>
                  <a:schemeClr val="bg1"/>
                </a:solidFill>
              </a:rPr>
              <a:t> Audio </a:t>
            </a:r>
            <a:r>
              <a:rPr lang="en-US" b="1" dirty="0">
                <a:solidFill>
                  <a:schemeClr val="bg1"/>
                </a:solidFill>
              </a:rPr>
              <a:t>Calls</a:t>
            </a:r>
          </a:p>
        </p:txBody>
      </p:sp>
    </p:spTree>
    <p:extLst>
      <p:ext uri="{BB962C8B-B14F-4D97-AF65-F5344CB8AC3E}">
        <p14:creationId xmlns:p14="http://schemas.microsoft.com/office/powerpoint/2010/main" val="40688568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3EB971-765C-5314-FA5B-24A916031B37}"/>
              </a:ext>
            </a:extLst>
          </p:cNvPr>
          <p:cNvSpPr txBox="1"/>
          <p:nvPr/>
        </p:nvSpPr>
        <p:spPr>
          <a:xfrm>
            <a:off x="435429" y="271790"/>
            <a:ext cx="4572000" cy="615553"/>
          </a:xfrm>
          <a:prstGeom prst="rect">
            <a:avLst/>
          </a:prstGeom>
          <a:noFill/>
        </p:spPr>
        <p:txBody>
          <a:bodyPr wrap="square">
            <a:spAutoFit/>
          </a:bodyPr>
          <a:lstStyle/>
          <a:p>
            <a:pPr>
              <a:buNone/>
            </a:pPr>
            <a:r>
              <a:rPr lang="en-US" sz="1800" b="1" dirty="0">
                <a:solidFill>
                  <a:schemeClr val="bg1"/>
                </a:solidFill>
              </a:rPr>
              <a:t>Call Flow Summary</a:t>
            </a:r>
          </a:p>
          <a:p>
            <a:r>
              <a:rPr lang="en-US" sz="1600" b="1" dirty="0">
                <a:solidFill>
                  <a:schemeClr val="bg1"/>
                </a:solidFill>
              </a:rPr>
              <a:t>1. User A starts a call</a:t>
            </a:r>
          </a:p>
        </p:txBody>
      </p:sp>
      <p:sp>
        <p:nvSpPr>
          <p:cNvPr id="4" name="Rectangle 1">
            <a:extLst>
              <a:ext uri="{FF2B5EF4-FFF2-40B4-BE49-F238E27FC236}">
                <a16:creationId xmlns:a16="http://schemas.microsoft.com/office/drawing/2014/main" id="{BA5799EC-EAE2-5954-AA4A-2B61EE18553A}"/>
              </a:ext>
            </a:extLst>
          </p:cNvPr>
          <p:cNvSpPr>
            <a:spLocks noChangeArrowheads="1"/>
          </p:cNvSpPr>
          <p:nvPr/>
        </p:nvSpPr>
        <p:spPr bwMode="auto">
          <a:xfrm>
            <a:off x="769258" y="765205"/>
            <a:ext cx="293914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bg1"/>
                </a:solidFill>
                <a:effectLst/>
                <a:latin typeface="Arial" panose="020B0604020202020204" pitchFamily="34" charset="0"/>
              </a:rPr>
              <a:t> A </a:t>
            </a:r>
            <a:r>
              <a:rPr kumimoji="0" lang="en-US" altLang="en-US" sz="1800" b="1" i="0" u="none" strike="noStrike" cap="none" normalizeH="0" baseline="0" dirty="0">
                <a:ln>
                  <a:noFill/>
                </a:ln>
                <a:solidFill>
                  <a:schemeClr val="bg1"/>
                </a:solidFill>
                <a:effectLst/>
                <a:latin typeface="Arial" panose="020B0604020202020204" pitchFamily="34" charset="0"/>
              </a:rPr>
              <a:t>unique </a:t>
            </a:r>
            <a:r>
              <a:rPr kumimoji="0" lang="en-US" altLang="en-US" sz="1600" b="1" i="0" u="none" strike="noStrike" cap="none" normalizeH="0" baseline="0" dirty="0" err="1">
                <a:ln>
                  <a:noFill/>
                </a:ln>
                <a:solidFill>
                  <a:schemeClr val="bg1"/>
                </a:solidFill>
                <a:effectLst/>
                <a:latin typeface="Arial Unicode MS"/>
              </a:rPr>
              <a:t>roomId</a:t>
            </a:r>
            <a:r>
              <a:rPr kumimoji="0" lang="en-US" altLang="en-US" sz="1600" b="1" i="0" u="none" strike="noStrike" cap="none" normalizeH="0" baseline="0" dirty="0">
                <a:ln>
                  <a:noFill/>
                </a:ln>
                <a:solidFill>
                  <a:schemeClr val="bg1"/>
                </a:solidFill>
                <a:effectLst/>
              </a:rPr>
              <a:t> is generated.</a:t>
            </a: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bg1"/>
                </a:solidFill>
                <a:effectLst/>
                <a:latin typeface="Arial" panose="020B0604020202020204" pitchFamily="34" charset="0"/>
              </a:rPr>
              <a:t> A </a:t>
            </a:r>
            <a:r>
              <a:rPr kumimoji="0" lang="en-US" altLang="en-US" sz="1800" b="1" i="0" u="none" strike="noStrike" cap="none" normalizeH="0" baseline="0" dirty="0">
                <a:ln>
                  <a:noFill/>
                </a:ln>
                <a:solidFill>
                  <a:schemeClr val="bg1"/>
                </a:solidFill>
                <a:effectLst/>
                <a:latin typeface="Arial" panose="020B0604020202020204" pitchFamily="34" charset="0"/>
              </a:rPr>
              <a:t>new node is created in Firebase:</a:t>
            </a:r>
          </a:p>
        </p:txBody>
      </p:sp>
      <p:sp>
        <p:nvSpPr>
          <p:cNvPr id="6" name="TextBox 5">
            <a:extLst>
              <a:ext uri="{FF2B5EF4-FFF2-40B4-BE49-F238E27FC236}">
                <a16:creationId xmlns:a16="http://schemas.microsoft.com/office/drawing/2014/main" id="{38C5E2CF-FD48-67E0-E172-EB8ED87C4E62}"/>
              </a:ext>
            </a:extLst>
          </p:cNvPr>
          <p:cNvSpPr txBox="1"/>
          <p:nvPr/>
        </p:nvSpPr>
        <p:spPr>
          <a:xfrm>
            <a:off x="1146628" y="1930220"/>
            <a:ext cx="4572000" cy="307777"/>
          </a:xfrm>
          <a:prstGeom prst="rect">
            <a:avLst/>
          </a:prstGeom>
          <a:noFill/>
        </p:spPr>
        <p:txBody>
          <a:bodyPr wrap="square">
            <a:spAutoFit/>
          </a:bodyPr>
          <a:lstStyle/>
          <a:p>
            <a:r>
              <a:rPr lang="en-US" b="1" dirty="0">
                <a:solidFill>
                  <a:schemeClr val="bg1"/>
                </a:solidFill>
              </a:rPr>
              <a:t>/calls/{</a:t>
            </a:r>
            <a:r>
              <a:rPr lang="en-US" b="1" dirty="0" err="1">
                <a:solidFill>
                  <a:schemeClr val="bg1"/>
                </a:solidFill>
              </a:rPr>
              <a:t>roomId</a:t>
            </a:r>
            <a:r>
              <a:rPr lang="en-US" b="1" dirty="0">
                <a:solidFill>
                  <a:schemeClr val="bg1"/>
                </a:solidFill>
              </a:rPr>
              <a:t>}/signaling</a:t>
            </a:r>
          </a:p>
        </p:txBody>
      </p:sp>
      <p:sp>
        <p:nvSpPr>
          <p:cNvPr id="9" name="Rectangle 2">
            <a:extLst>
              <a:ext uri="{FF2B5EF4-FFF2-40B4-BE49-F238E27FC236}">
                <a16:creationId xmlns:a16="http://schemas.microsoft.com/office/drawing/2014/main" id="{454E5F4E-CB9F-71F1-9C75-E8611305EE4C}"/>
              </a:ext>
            </a:extLst>
          </p:cNvPr>
          <p:cNvSpPr>
            <a:spLocks noChangeArrowheads="1"/>
          </p:cNvSpPr>
          <p:nvPr/>
        </p:nvSpPr>
        <p:spPr bwMode="auto">
          <a:xfrm flipH="1">
            <a:off x="769258" y="2274563"/>
            <a:ext cx="627742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bg1"/>
                </a:solidFill>
                <a:effectLst/>
                <a:latin typeface="Arial" panose="020B0604020202020204" pitchFamily="34" charset="0"/>
              </a:rPr>
              <a:t> Additional </a:t>
            </a:r>
            <a:r>
              <a:rPr kumimoji="0" lang="en-US" altLang="en-US" sz="1800" b="1" i="0" u="none" strike="noStrike" cap="none" normalizeH="0" baseline="0" dirty="0">
                <a:ln>
                  <a:noFill/>
                </a:ln>
                <a:solidFill>
                  <a:schemeClr val="bg1"/>
                </a:solidFill>
                <a:effectLst/>
                <a:latin typeface="Arial" panose="020B0604020202020204" pitchFamily="34" charset="0"/>
              </a:rPr>
              <a:t>reference created for the receiver:</a:t>
            </a:r>
            <a:endParaRPr kumimoji="0" lang="en-US" altLang="en-US" sz="1000" b="1"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ar-EG" altLang="en-US" b="1" i="0" u="none" strike="noStrike" cap="none" normalizeH="0" baseline="0" dirty="0">
                <a:ln>
                  <a:noFill/>
                </a:ln>
                <a:solidFill>
                  <a:schemeClr val="bg1"/>
                </a:solidFill>
                <a:effectLst/>
                <a:latin typeface="Arial Unicode MS"/>
              </a:rPr>
              <a:t>       </a:t>
            </a:r>
            <a:r>
              <a:rPr kumimoji="0" lang="en-US" altLang="en-US" b="1" i="0" u="none" strike="noStrike" cap="none" normalizeH="0" baseline="0" dirty="0">
                <a:ln>
                  <a:noFill/>
                </a:ln>
                <a:solidFill>
                  <a:schemeClr val="bg1"/>
                </a:solidFill>
                <a:effectLst/>
                <a:latin typeface="Arial Unicode MS"/>
              </a:rPr>
              <a:t>/</a:t>
            </a:r>
            <a:r>
              <a:rPr kumimoji="0" lang="en-US" altLang="en-US" b="1" i="0" u="none" strike="noStrike" cap="none" normalizeH="0" baseline="0" dirty="0" err="1">
                <a:ln>
                  <a:noFill/>
                </a:ln>
                <a:solidFill>
                  <a:schemeClr val="bg1"/>
                </a:solidFill>
                <a:effectLst/>
                <a:latin typeface="Arial Unicode MS"/>
              </a:rPr>
              <a:t>video_calls</a:t>
            </a:r>
            <a:r>
              <a:rPr kumimoji="0" lang="en-US" altLang="en-US" b="1" i="0" u="none" strike="noStrike" cap="none" normalizeH="0" baseline="0" dirty="0">
                <a:ln>
                  <a:noFill/>
                </a:ln>
                <a:solidFill>
                  <a:schemeClr val="bg1"/>
                </a:solidFill>
                <a:effectLst/>
                <a:latin typeface="Arial Unicode MS"/>
              </a:rPr>
              <a:t>/{</a:t>
            </a:r>
            <a:r>
              <a:rPr kumimoji="0" lang="en-US" altLang="en-US" b="1" i="0" u="none" strike="noStrike" cap="none" normalizeH="0" baseline="0" dirty="0" err="1">
                <a:ln>
                  <a:noFill/>
                </a:ln>
                <a:solidFill>
                  <a:schemeClr val="bg1"/>
                </a:solidFill>
                <a:effectLst/>
                <a:latin typeface="Arial Unicode MS"/>
              </a:rPr>
              <a:t>receiverId</a:t>
            </a:r>
            <a:r>
              <a:rPr kumimoji="0" lang="en-US" altLang="en-US" b="1" i="0" u="none" strike="noStrike" cap="none" normalizeH="0" baseline="0" dirty="0">
                <a:ln>
                  <a:noFill/>
                </a:ln>
                <a:solidFill>
                  <a:schemeClr val="bg1"/>
                </a:solidFill>
                <a:effectLst/>
                <a:latin typeface="Arial Unicode MS"/>
              </a:rPr>
              <a:t>} or /</a:t>
            </a:r>
            <a:r>
              <a:rPr kumimoji="0" lang="en-US" altLang="en-US" b="1" i="0" u="none" strike="noStrike" cap="none" normalizeH="0" baseline="0" dirty="0" err="1">
                <a:ln>
                  <a:noFill/>
                </a:ln>
                <a:solidFill>
                  <a:schemeClr val="bg1"/>
                </a:solidFill>
                <a:effectLst/>
                <a:latin typeface="Arial Unicode MS"/>
              </a:rPr>
              <a:t>audio_calls</a:t>
            </a:r>
            <a:r>
              <a:rPr kumimoji="0" lang="en-US" altLang="en-US" b="1" i="0" u="none" strike="noStrike" cap="none" normalizeH="0" baseline="0" dirty="0">
                <a:ln>
                  <a:noFill/>
                </a:ln>
                <a:solidFill>
                  <a:schemeClr val="bg1"/>
                </a:solidFill>
                <a:effectLst/>
                <a:latin typeface="Arial Unicode MS"/>
              </a:rPr>
              <a:t>/{</a:t>
            </a:r>
            <a:r>
              <a:rPr kumimoji="0" lang="en-US" altLang="en-US" b="1" i="0" u="none" strike="noStrike" cap="none" normalizeH="0" baseline="0" dirty="0" err="1">
                <a:ln>
                  <a:noFill/>
                </a:ln>
                <a:solidFill>
                  <a:schemeClr val="bg1"/>
                </a:solidFill>
                <a:effectLst/>
                <a:latin typeface="Arial Unicode MS"/>
              </a:rPr>
              <a:t>receiverId</a:t>
            </a:r>
            <a:r>
              <a:rPr kumimoji="0" lang="en-US" altLang="en-US" b="1" i="0" u="none" strike="noStrike" cap="none" normalizeH="0" baseline="0" dirty="0">
                <a:ln>
                  <a:noFill/>
                </a:ln>
                <a:solidFill>
                  <a:schemeClr val="bg1"/>
                </a:solidFill>
                <a:effectLst/>
                <a:latin typeface="Arial Unicode MS"/>
              </a:rPr>
              <a:t>}</a:t>
            </a:r>
            <a:endParaRPr kumimoji="0" lang="en-US" altLang="en-US" b="1" i="0" u="none" strike="noStrike" cap="none" normalizeH="0" baseline="0" dirty="0">
              <a:ln>
                <a:noFill/>
              </a:ln>
              <a:solidFill>
                <a:schemeClr val="bg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72DB19F4-C11C-0C79-E0FA-0873F80BE284}"/>
              </a:ext>
            </a:extLst>
          </p:cNvPr>
          <p:cNvSpPr>
            <a:spLocks noChangeArrowheads="1"/>
          </p:cNvSpPr>
          <p:nvPr/>
        </p:nvSpPr>
        <p:spPr bwMode="auto">
          <a:xfrm>
            <a:off x="558800" y="2869912"/>
            <a:ext cx="615405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2.</a:t>
            </a:r>
            <a:r>
              <a:rPr kumimoji="0" lang="en-US" altLang="en-US" b="1"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bg1"/>
                </a:solidFill>
                <a:effectLst/>
                <a:latin typeface="Arial" panose="020B0604020202020204" pitchFamily="34" charset="0"/>
              </a:rPr>
              <a:t>User B receives the call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bg1"/>
                </a:solidFill>
                <a:effectLst/>
                <a:latin typeface="Arial" panose="020B0604020202020204" pitchFamily="34" charset="0"/>
              </a:rPr>
              <a:t>The app continuously listens on:</a:t>
            </a:r>
            <a:endParaRPr kumimoji="0" lang="en-US" altLang="en-US" b="1"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Unicode MS"/>
              </a:rPr>
              <a:t>bash</a:t>
            </a:r>
          </a:p>
          <a:p>
            <a:pPr marL="0" marR="0" lvl="0" indent="0" algn="l" defTabSz="914400" rtl="0" eaLnBrk="0" fontAlgn="base" latinLnBrk="0" hangingPunct="0">
              <a:lnSpc>
                <a:spcPct val="100000"/>
              </a:lnSpc>
              <a:spcBef>
                <a:spcPct val="0"/>
              </a:spcBef>
              <a:spcAft>
                <a:spcPct val="0"/>
              </a:spcAft>
              <a:buClrTx/>
              <a:buSzTx/>
              <a:buFontTx/>
              <a:buNone/>
              <a:tabLst/>
            </a:pPr>
            <a:r>
              <a:rPr kumimoji="0" lang="ar-EG" altLang="en-US" b="1" i="0" u="none" strike="noStrike" cap="none" normalizeH="0" baseline="0" dirty="0">
                <a:ln>
                  <a:noFill/>
                </a:ln>
                <a:solidFill>
                  <a:schemeClr val="bg1"/>
                </a:solidFill>
                <a:effectLst/>
                <a:latin typeface="Arial Unicode MS"/>
              </a:rPr>
              <a:t>        </a:t>
            </a:r>
            <a:r>
              <a:rPr kumimoji="0" lang="en-US" altLang="en-US" b="1" i="0" u="none" strike="noStrike" cap="none" normalizeH="0" baseline="0" dirty="0">
                <a:ln>
                  <a:noFill/>
                </a:ln>
                <a:solidFill>
                  <a:schemeClr val="bg1"/>
                </a:solidFill>
                <a:effectLst/>
                <a:latin typeface="Arial Unicode MS"/>
              </a:rPr>
              <a:t>/</a:t>
            </a:r>
            <a:r>
              <a:rPr kumimoji="0" lang="en-US" altLang="en-US" b="1" i="0" u="none" strike="noStrike" cap="none" normalizeH="0" baseline="0" dirty="0" err="1">
                <a:ln>
                  <a:noFill/>
                </a:ln>
                <a:solidFill>
                  <a:schemeClr val="bg1"/>
                </a:solidFill>
                <a:effectLst/>
                <a:latin typeface="Arial Unicode MS"/>
              </a:rPr>
              <a:t>video_calls</a:t>
            </a:r>
            <a:r>
              <a:rPr kumimoji="0" lang="en-US" altLang="en-US" b="1" i="0" u="none" strike="noStrike" cap="none" normalizeH="0" baseline="0" dirty="0">
                <a:ln>
                  <a:noFill/>
                </a:ln>
                <a:solidFill>
                  <a:schemeClr val="bg1"/>
                </a:solidFill>
                <a:effectLst/>
                <a:latin typeface="Arial Unicode MS"/>
              </a:rPr>
              <a:t>/{</a:t>
            </a:r>
            <a:r>
              <a:rPr kumimoji="0" lang="en-US" altLang="en-US" b="1" i="0" u="none" strike="noStrike" cap="none" normalizeH="0" baseline="0" dirty="0" err="1">
                <a:ln>
                  <a:noFill/>
                </a:ln>
                <a:solidFill>
                  <a:schemeClr val="bg1"/>
                </a:solidFill>
                <a:effectLst/>
                <a:latin typeface="Arial Unicode MS"/>
              </a:rPr>
              <a:t>currentUserId</a:t>
            </a:r>
            <a:r>
              <a:rPr kumimoji="0" lang="en-US" altLang="en-US" b="1" i="0" u="none" strike="noStrike" cap="none" normalizeH="0" baseline="0" dirty="0">
                <a:ln>
                  <a:noFill/>
                </a:ln>
                <a:solidFill>
                  <a:schemeClr val="bg1"/>
                </a:solidFill>
                <a:effectLst/>
                <a:latin typeface="Arial Unicode MS"/>
              </a:rPr>
              <a:t>} /</a:t>
            </a:r>
            <a:r>
              <a:rPr kumimoji="0" lang="en-US" altLang="en-US" b="1" i="0" u="none" strike="noStrike" cap="none" normalizeH="0" baseline="0" dirty="0" err="1">
                <a:ln>
                  <a:noFill/>
                </a:ln>
                <a:solidFill>
                  <a:schemeClr val="bg1"/>
                </a:solidFill>
                <a:effectLst/>
                <a:latin typeface="Arial Unicode MS"/>
              </a:rPr>
              <a:t>audio_calls</a:t>
            </a:r>
            <a:r>
              <a:rPr kumimoji="0" lang="en-US" altLang="en-US" b="1" i="0" u="none" strike="noStrike" cap="none" normalizeH="0" baseline="0" dirty="0">
                <a:ln>
                  <a:noFill/>
                </a:ln>
                <a:solidFill>
                  <a:schemeClr val="bg1"/>
                </a:solidFill>
                <a:effectLst/>
                <a:latin typeface="Arial Unicode MS"/>
              </a:rPr>
              <a:t>/{</a:t>
            </a:r>
            <a:r>
              <a:rPr kumimoji="0" lang="en-US" altLang="en-US" b="1" i="0" u="none" strike="noStrike" cap="none" normalizeH="0" baseline="0" dirty="0" err="1">
                <a:ln>
                  <a:noFill/>
                </a:ln>
                <a:solidFill>
                  <a:schemeClr val="bg1"/>
                </a:solidFill>
                <a:effectLst/>
                <a:latin typeface="Arial Unicode MS"/>
              </a:rPr>
              <a:t>currentUserId</a:t>
            </a:r>
            <a:r>
              <a:rPr kumimoji="0" lang="en-US" altLang="en-US" b="1" i="0" u="none" strike="noStrike" cap="none" normalizeH="0" baseline="0" dirty="0">
                <a:ln>
                  <a:noFill/>
                </a:ln>
                <a:solidFill>
                  <a:schemeClr val="bg1"/>
                </a:solidFill>
                <a:effectLst/>
                <a:latin typeface="Arial Unicode MS"/>
              </a:rPr>
              <a:t>} </a:t>
            </a:r>
            <a:endParaRPr kumimoji="0" lang="en-US" altLang="en-US"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When a call with </a:t>
            </a:r>
            <a:r>
              <a:rPr kumimoji="0" lang="en-US" altLang="en-US" sz="1800" b="1" i="0" u="none" strike="noStrike" cap="none" normalizeH="0" baseline="0" dirty="0">
                <a:ln>
                  <a:noFill/>
                </a:ln>
                <a:solidFill>
                  <a:schemeClr val="bg1"/>
                </a:solidFill>
                <a:effectLst/>
                <a:latin typeface="Arial Unicode MS"/>
              </a:rPr>
              <a:t>status = "ringing"</a:t>
            </a:r>
            <a:r>
              <a:rPr kumimoji="0" lang="en-US" altLang="en-US" sz="1800" b="1" i="0" u="none" strike="noStrike" cap="none" normalizeH="0" baseline="0" dirty="0">
                <a:ln>
                  <a:noFill/>
                </a:ln>
                <a:solidFill>
                  <a:schemeClr val="bg1"/>
                </a:solidFill>
                <a:effectLst/>
              </a:rPr>
              <a:t> appears,</a:t>
            </a:r>
            <a:br>
              <a:rPr kumimoji="0" lang="en-US" altLang="en-US" sz="1800" b="1" i="0" u="none" strike="noStrike" cap="none" normalizeH="0" baseline="0" dirty="0">
                <a:ln>
                  <a:noFill/>
                </a:ln>
                <a:solidFill>
                  <a:schemeClr val="bg1"/>
                </a:solidFill>
                <a:effectLst/>
              </a:rPr>
            </a:br>
            <a:r>
              <a:rPr kumimoji="0" lang="ar-EG" altLang="en-US" sz="1800" b="1" i="0" u="none" strike="noStrike" cap="none" normalizeH="0" baseline="0" dirty="0">
                <a:ln>
                  <a:noFill/>
                </a:ln>
                <a:solidFill>
                  <a:schemeClr val="bg1"/>
                </a:solidFill>
                <a:effectLst/>
              </a:rPr>
              <a:t>     </a:t>
            </a:r>
            <a:r>
              <a:rPr kumimoji="0" lang="en-US" altLang="en-US" sz="2000" b="1" i="0" u="none" strike="noStrike" cap="none" normalizeH="0" baseline="0" dirty="0">
                <a:ln>
                  <a:noFill/>
                </a:ln>
                <a:solidFill>
                  <a:schemeClr val="bg1"/>
                </a:solidFill>
                <a:effectLst/>
              </a:rPr>
              <a:t>an </a:t>
            </a:r>
            <a:r>
              <a:rPr kumimoji="0" lang="en-US" altLang="en-US" sz="1800" b="1" i="0" u="none" strike="noStrike" cap="none" normalizeH="0" baseline="0" dirty="0" err="1">
                <a:ln>
                  <a:noFill/>
                </a:ln>
                <a:solidFill>
                  <a:schemeClr val="bg1"/>
                </a:solidFill>
                <a:effectLst/>
                <a:latin typeface="Arial" panose="020B0604020202020204" pitchFamily="34" charset="0"/>
              </a:rPr>
              <a:t>IncomingCallActivity</a:t>
            </a:r>
            <a:r>
              <a:rPr kumimoji="0" lang="en-US" altLang="en-US" sz="1800" b="1" i="0" u="none" strike="noStrike" cap="none" normalizeH="0" baseline="0" dirty="0">
                <a:ln>
                  <a:noFill/>
                </a:ln>
                <a:solidFill>
                  <a:schemeClr val="bg1"/>
                </a:solidFill>
                <a:effectLst/>
                <a:latin typeface="Arial" panose="020B0604020202020204" pitchFamily="34" charset="0"/>
              </a:rPr>
              <a:t> is launched.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55851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3E229D-8B58-01E2-32F4-6D786D649630}"/>
              </a:ext>
            </a:extLst>
          </p:cNvPr>
          <p:cNvSpPr>
            <a:spLocks noChangeArrowheads="1"/>
          </p:cNvSpPr>
          <p:nvPr/>
        </p:nvSpPr>
        <p:spPr bwMode="auto">
          <a:xfrm>
            <a:off x="94343" y="0"/>
            <a:ext cx="5138057" cy="261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Arial" panose="020B0604020202020204" pitchFamily="34" charset="0"/>
              </a:rPr>
              <a:t>3. Accepting or Declining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If the call is </a:t>
            </a:r>
            <a:r>
              <a:rPr kumimoji="0" lang="en-US" altLang="en-US" sz="1800" b="1" i="0" u="none" strike="noStrike" cap="none" normalizeH="0" baseline="0" dirty="0">
                <a:ln>
                  <a:noFill/>
                </a:ln>
                <a:solidFill>
                  <a:schemeClr val="bg1"/>
                </a:solidFill>
                <a:effectLst/>
                <a:latin typeface="Arial" panose="020B0604020202020204" pitchFamily="34" charset="0"/>
              </a:rPr>
              <a:t>accepted, status is updated:</a:t>
            </a:r>
            <a:endParaRPr kumimoji="0" lang="en-US" altLang="en-US" sz="1000" b="1"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ar-EG" altLang="en-US" sz="1600" b="1" i="0" u="none" strike="noStrike" cap="none" normalizeH="0" baseline="0" dirty="0">
                <a:ln>
                  <a:noFill/>
                </a:ln>
                <a:solidFill>
                  <a:schemeClr val="bg1"/>
                </a:solidFill>
                <a:effectLst/>
                <a:latin typeface="Arial Unicode MS"/>
              </a:rPr>
              <a:t>              </a:t>
            </a:r>
            <a:r>
              <a:rPr kumimoji="0" lang="en-US" altLang="en-US" sz="1600" b="1" i="0" u="none" strike="noStrike" cap="none" normalizeH="0" baseline="0" dirty="0">
                <a:ln>
                  <a:noFill/>
                </a:ln>
                <a:solidFill>
                  <a:schemeClr val="bg1"/>
                </a:solidFill>
                <a:effectLst/>
                <a:latin typeface="Arial Unicode MS"/>
              </a:rPr>
              <a:t>/calls/{</a:t>
            </a:r>
            <a:r>
              <a:rPr kumimoji="0" lang="en-US" altLang="en-US" sz="1600" b="1" i="0" u="none" strike="noStrike" cap="none" normalizeH="0" baseline="0" dirty="0" err="1">
                <a:ln>
                  <a:noFill/>
                </a:ln>
                <a:solidFill>
                  <a:schemeClr val="bg1"/>
                </a:solidFill>
                <a:effectLst/>
                <a:latin typeface="Arial Unicode MS"/>
              </a:rPr>
              <a:t>roomId</a:t>
            </a:r>
            <a:r>
              <a:rPr kumimoji="0" lang="en-US" altLang="en-US" sz="1600" b="1" i="0" u="none" strike="noStrike" cap="none" normalizeH="0" baseline="0" dirty="0">
                <a:ln>
                  <a:noFill/>
                </a:ln>
                <a:solidFill>
                  <a:schemeClr val="bg1"/>
                </a:solidFill>
                <a:effectLst/>
                <a:latin typeface="Arial Unicode MS"/>
              </a:rPr>
              <a:t>}/signaling/status = "accepted" </a:t>
            </a:r>
            <a:endParaRPr kumimoji="0" lang="en-US" altLang="en-US" sz="1600" b="1" i="0" u="none" strike="noStrike" cap="none" normalizeH="0" baseline="0" dirty="0" smtClean="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Arial" panose="020B0604020202020204" pitchFamily="34" charset="0"/>
              </a:rPr>
              <a:t>The appropriate activity is launched</a:t>
            </a:r>
            <a:r>
              <a:rPr kumimoji="0" lang="en-US" altLang="en-US" sz="1800" b="1" i="0" u="none" strike="noStrike" cap="none" normalizeH="0" baseline="0" dirty="0" smtClean="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bg1"/>
                </a:solidFill>
                <a:effectLst/>
                <a:latin typeface="Arial Unicode MS"/>
              </a:rPr>
              <a:t>VideoCallActivity</a:t>
            </a:r>
            <a:r>
              <a:rPr kumimoji="0" lang="en-US" altLang="en-US" b="1" i="0" u="none" strike="noStrike" cap="none" normalizeH="0" baseline="0" dirty="0">
                <a:ln>
                  <a:noFill/>
                </a:ln>
                <a:solidFill>
                  <a:schemeClr val="bg1"/>
                </a:solidFill>
                <a:effectLst/>
              </a:rPr>
              <a:t> for video calls</a:t>
            </a:r>
            <a:endParaRPr kumimoji="0" lang="en-US" altLang="en-US" b="1"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bg1"/>
                </a:solidFill>
                <a:effectLst/>
                <a:latin typeface="Arial Unicode MS"/>
              </a:rPr>
              <a:t>AudioCallActivity</a:t>
            </a:r>
            <a:r>
              <a:rPr kumimoji="0" lang="en-US" altLang="en-US" b="1" i="0" u="none" strike="noStrike" cap="none" normalizeH="0" baseline="0" dirty="0">
                <a:ln>
                  <a:noFill/>
                </a:ln>
                <a:solidFill>
                  <a:schemeClr val="bg1"/>
                </a:solidFill>
                <a:effectLst/>
              </a:rPr>
              <a:t> for audio calls</a:t>
            </a:r>
            <a:endParaRPr kumimoji="0" lang="en-US" altLang="en-US"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bg1"/>
              </a:solidFill>
              <a:effectLst/>
              <a:latin typeface="Arial" panose="020B0604020202020204" pitchFamily="34" charset="0"/>
            </a:endParaRPr>
          </a:p>
        </p:txBody>
      </p:sp>
      <p:sp>
        <p:nvSpPr>
          <p:cNvPr id="3" name="Rectangle 2">
            <a:extLst>
              <a:ext uri="{FF2B5EF4-FFF2-40B4-BE49-F238E27FC236}">
                <a16:creationId xmlns:a16="http://schemas.microsoft.com/office/drawing/2014/main" id="{4D529787-46CB-C0E1-6064-2140CF254FC8}"/>
              </a:ext>
            </a:extLst>
          </p:cNvPr>
          <p:cNvSpPr>
            <a:spLocks noChangeArrowheads="1"/>
          </p:cNvSpPr>
          <p:nvPr/>
        </p:nvSpPr>
        <p:spPr bwMode="auto">
          <a:xfrm>
            <a:off x="261257" y="1234699"/>
            <a:ext cx="5080000"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smtClean="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bg1"/>
                </a:solidFill>
                <a:effectLst/>
                <a:latin typeface="Arial" panose="020B0604020202020204" pitchFamily="34" charset="0"/>
              </a:rPr>
              <a:t>Starting </a:t>
            </a:r>
            <a:r>
              <a:rPr kumimoji="0" lang="en-US" altLang="en-US" sz="1800" b="1" i="0" u="none" strike="noStrike" cap="none" normalizeH="0" baseline="0" dirty="0">
                <a:ln>
                  <a:noFill/>
                </a:ln>
                <a:solidFill>
                  <a:schemeClr val="bg1"/>
                </a:solidFill>
                <a:effectLst/>
                <a:latin typeface="Arial" panose="020B0604020202020204" pitchFamily="34" charset="0"/>
              </a:rPr>
              <a:t>a Video Call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bg1"/>
                </a:solidFill>
                <a:effectLst/>
                <a:latin typeface="Arial Unicode MS"/>
              </a:rPr>
              <a:t> </a:t>
            </a:r>
            <a:r>
              <a:rPr kumimoji="0" lang="en-US" altLang="en-US" sz="1800" b="0" i="0" u="none" strike="noStrike" cap="none" normalizeH="0" baseline="0" dirty="0" err="1" smtClean="0">
                <a:ln>
                  <a:noFill/>
                </a:ln>
                <a:solidFill>
                  <a:schemeClr val="bg1"/>
                </a:solidFill>
                <a:effectLst/>
                <a:latin typeface="Arial Unicode MS"/>
              </a:rPr>
              <a:t>VideoCallActivity</a:t>
            </a:r>
            <a:r>
              <a:rPr kumimoji="0" lang="en-US" altLang="en-US" sz="1800" b="0" i="0" u="none" strike="noStrike" cap="none" normalizeH="0" baseline="0" dirty="0" smtClean="0">
                <a:ln>
                  <a:noFill/>
                </a:ln>
                <a:solidFill>
                  <a:schemeClr val="bg1"/>
                </a:solidFill>
                <a:effectLst/>
              </a:rPr>
              <a:t> </a:t>
            </a:r>
            <a:r>
              <a:rPr kumimoji="0" lang="en-US" altLang="en-US" sz="1800" b="0" i="0" u="none" strike="noStrike" cap="none" normalizeH="0" baseline="0" dirty="0">
                <a:ln>
                  <a:noFill/>
                </a:ln>
                <a:solidFill>
                  <a:schemeClr val="bg1"/>
                </a:solidFill>
                <a:effectLst/>
              </a:rPr>
              <a:t>is launched with </a:t>
            </a:r>
            <a:r>
              <a:rPr kumimoji="0" lang="en-US" altLang="en-US" sz="1800" b="0" i="0" u="none" strike="noStrike" cap="none" normalizeH="0" baseline="0" dirty="0" err="1">
                <a:ln>
                  <a:noFill/>
                </a:ln>
                <a:solidFill>
                  <a:schemeClr val="bg1"/>
                </a:solidFill>
                <a:effectLst/>
                <a:latin typeface="Arial Unicode MS"/>
              </a:rPr>
              <a:t>roomId</a:t>
            </a:r>
            <a:endParaRPr kumimoji="0" lang="en-US" altLang="en-US" sz="18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bg1"/>
                </a:solidFill>
                <a:effectLst/>
                <a:latin typeface="Arial" panose="020B0604020202020204" pitchFamily="34" charset="0"/>
              </a:rPr>
              <a:t> </a:t>
            </a:r>
            <a:r>
              <a:rPr kumimoji="0" lang="en-US" altLang="en-US" sz="1800" b="1" i="0" u="none" strike="noStrike" cap="none" normalizeH="0" baseline="0" dirty="0" err="1" smtClean="0">
                <a:ln>
                  <a:noFill/>
                </a:ln>
                <a:solidFill>
                  <a:schemeClr val="bg1"/>
                </a:solidFill>
                <a:effectLst/>
                <a:latin typeface="Arial" panose="020B0604020202020204" pitchFamily="34" charset="0"/>
              </a:rPr>
              <a:t>JitsiMeetConferenceOptions</a:t>
            </a:r>
            <a:r>
              <a:rPr kumimoji="0" lang="en-US" altLang="en-US" sz="1800" b="0" i="0" u="none" strike="noStrike" cap="none" normalizeH="0" baseline="0" dirty="0" smtClean="0">
                <a:ln>
                  <a:noFill/>
                </a:ln>
                <a:solidFill>
                  <a:schemeClr val="bg1"/>
                </a:solidFill>
                <a:effectLst/>
                <a:latin typeface="Arial" panose="020B0604020202020204" pitchFamily="34" charset="0"/>
              </a:rPr>
              <a:t> </a:t>
            </a:r>
            <a:r>
              <a:rPr kumimoji="0" lang="en-US" altLang="en-US" sz="1800" b="0" i="0" u="none" strike="noStrike" cap="none" normalizeH="0" baseline="0" dirty="0">
                <a:ln>
                  <a:noFill/>
                </a:ln>
                <a:solidFill>
                  <a:schemeClr val="bg1"/>
                </a:solidFill>
                <a:effectLst/>
                <a:latin typeface="Arial" panose="020B0604020202020204" pitchFamily="34" charset="0"/>
              </a:rPr>
              <a:t>configured with: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bg1"/>
                </a:solidFill>
                <a:effectLst/>
                <a:latin typeface="Arial" panose="020B0604020202020204" pitchFamily="34" charset="0"/>
              </a:rPr>
              <a:t> Camera </a:t>
            </a:r>
            <a:r>
              <a:rPr kumimoji="0" lang="en-US" altLang="en-US" sz="1800" b="0" i="0" u="none" strike="noStrike" cap="none" normalizeH="0" baseline="0" dirty="0">
                <a:ln>
                  <a:noFill/>
                </a:ln>
                <a:solidFill>
                  <a:schemeClr val="bg1"/>
                </a:solidFill>
                <a:effectLst/>
                <a:latin typeface="Arial" panose="020B0604020202020204" pitchFamily="34" charset="0"/>
              </a:rPr>
              <a:t>enabled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bg1"/>
                </a:solidFill>
                <a:effectLst/>
                <a:latin typeface="Arial" panose="020B0604020202020204" pitchFamily="34" charset="0"/>
              </a:rPr>
              <a:t> Audio </a:t>
            </a:r>
            <a:r>
              <a:rPr kumimoji="0" lang="en-US" altLang="en-US" sz="1800" b="0" i="0" u="none" strike="noStrike" cap="none" normalizeH="0" baseline="0" dirty="0">
                <a:ln>
                  <a:noFill/>
                </a:ln>
                <a:solidFill>
                  <a:schemeClr val="bg1"/>
                </a:solidFill>
                <a:effectLst/>
                <a:latin typeface="Arial" panose="020B0604020202020204" pitchFamily="34" charset="0"/>
              </a:rPr>
              <a:t>enabled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bg1"/>
                </a:solidFill>
                <a:effectLst/>
                <a:latin typeface="Arial" panose="020B0604020202020204" pitchFamily="34" charset="0"/>
              </a:rPr>
              <a:t> Welcome </a:t>
            </a:r>
            <a:r>
              <a:rPr kumimoji="0" lang="en-US" altLang="en-US" sz="1800" b="0" i="0" u="none" strike="noStrike" cap="none" normalizeH="0" baseline="0" dirty="0">
                <a:ln>
                  <a:noFill/>
                </a:ln>
                <a:solidFill>
                  <a:schemeClr val="bg1"/>
                </a:solidFill>
                <a:effectLst/>
                <a:latin typeface="Arial" panose="020B0604020202020204" pitchFamily="34" charset="0"/>
              </a:rPr>
              <a:t>page disabled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bg1"/>
                </a:solidFill>
                <a:effectLst/>
                <a:latin typeface="Arial Unicode MS"/>
              </a:rPr>
              <a:t> </a:t>
            </a:r>
            <a:r>
              <a:rPr kumimoji="0" lang="en-US" altLang="en-US" sz="2000" b="0" i="0" u="none" strike="noStrike" cap="none" normalizeH="0" baseline="0" dirty="0" err="1" smtClean="0">
                <a:ln>
                  <a:noFill/>
                </a:ln>
                <a:solidFill>
                  <a:schemeClr val="bg1"/>
                </a:solidFill>
                <a:effectLst/>
                <a:latin typeface="Arial Unicode MS"/>
              </a:rPr>
              <a:t>JitsiMeetActivity.launch</a:t>
            </a:r>
            <a:r>
              <a:rPr kumimoji="0" lang="en-US" altLang="en-US" sz="2000" b="0" i="0" u="none" strike="noStrike" cap="none" normalizeH="0" baseline="0" dirty="0">
                <a:ln>
                  <a:noFill/>
                </a:ln>
                <a:solidFill>
                  <a:schemeClr val="bg1"/>
                </a:solidFill>
                <a:effectLst/>
                <a:latin typeface="Arial Unicode MS"/>
              </a:rPr>
              <a:t>()</a:t>
            </a:r>
            <a:r>
              <a:rPr kumimoji="0" lang="en-US" altLang="en-US" sz="2000" b="0" i="0" u="none" strike="noStrike" cap="none" normalizeH="0" baseline="0" dirty="0">
                <a:ln>
                  <a:noFill/>
                </a:ln>
                <a:solidFill>
                  <a:schemeClr val="bg1"/>
                </a:solidFill>
                <a:effectLst/>
              </a:rPr>
              <a:t> starts the call UI</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9539E11E-26F8-4A34-9161-2E22E75C7967}"/>
              </a:ext>
            </a:extLst>
          </p:cNvPr>
          <p:cNvSpPr>
            <a:spLocks noChangeArrowheads="1"/>
          </p:cNvSpPr>
          <p:nvPr/>
        </p:nvSpPr>
        <p:spPr bwMode="auto">
          <a:xfrm>
            <a:off x="5508171" y="1185594"/>
            <a:ext cx="337457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bg1"/>
                </a:solidFill>
                <a:effectLst/>
                <a:latin typeface="Arial" panose="020B0604020202020204" pitchFamily="34" charset="0"/>
              </a:rPr>
              <a:t>Starting an Audio Call</a:t>
            </a:r>
          </a:p>
          <a:p>
            <a:pPr marR="0" lvl="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err="1" smtClean="0">
                <a:ln>
                  <a:noFill/>
                </a:ln>
                <a:solidFill>
                  <a:schemeClr val="bg1"/>
                </a:solidFill>
                <a:effectLst/>
                <a:latin typeface="Arial Unicode MS"/>
              </a:rPr>
              <a:t>AudioCallActivity</a:t>
            </a:r>
            <a:r>
              <a:rPr kumimoji="0" lang="en-US" altLang="en-US" sz="1200" b="1" i="0" u="none" strike="noStrike" cap="none" normalizeH="0" baseline="0" dirty="0" smtClean="0">
                <a:ln>
                  <a:noFill/>
                </a:ln>
                <a:solidFill>
                  <a:schemeClr val="bg1"/>
                </a:solidFill>
                <a:effectLst/>
              </a:rPr>
              <a:t> </a:t>
            </a:r>
            <a:r>
              <a:rPr kumimoji="0" lang="en-US" altLang="en-US" sz="1200" b="1" i="0" u="none" strike="noStrike" cap="none" normalizeH="0" baseline="0" dirty="0">
                <a:ln>
                  <a:noFill/>
                </a:ln>
                <a:solidFill>
                  <a:schemeClr val="bg1"/>
                </a:solidFill>
                <a:effectLst/>
              </a:rPr>
              <a:t>is launched with </a:t>
            </a:r>
            <a:r>
              <a:rPr kumimoji="0" lang="en-US" altLang="en-US" sz="1200" b="1" i="0" u="none" strike="noStrike" cap="none" normalizeH="0" baseline="0" dirty="0" err="1">
                <a:ln>
                  <a:noFill/>
                </a:ln>
                <a:solidFill>
                  <a:schemeClr val="bg1"/>
                </a:solidFill>
                <a:effectLst/>
                <a:latin typeface="Arial Unicode MS"/>
              </a:rPr>
              <a:t>roomId</a:t>
            </a:r>
            <a:endParaRPr kumimoji="0" lang="en-US" altLang="en-US" sz="12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err="1">
                <a:ln>
                  <a:noFill/>
                </a:ln>
                <a:solidFill>
                  <a:schemeClr val="bg1"/>
                </a:solidFill>
                <a:effectLst/>
                <a:latin typeface="Arial" panose="020B0604020202020204" pitchFamily="34" charset="0"/>
              </a:rPr>
              <a:t>JitsiMeetConferenceOptions</a:t>
            </a:r>
            <a:r>
              <a:rPr kumimoji="0" lang="en-US" altLang="en-US" sz="1800" b="1" i="0" u="none" strike="noStrike" cap="none" normalizeH="0" baseline="0" dirty="0">
                <a:ln>
                  <a:noFill/>
                </a:ln>
                <a:solidFill>
                  <a:schemeClr val="bg1"/>
                </a:solidFill>
                <a:effectLst/>
                <a:latin typeface="Arial" panose="020B0604020202020204" pitchFamily="34" charset="0"/>
              </a:rPr>
              <a:t> configured with:</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Camera disabled</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bg1"/>
                </a:solidFill>
                <a:effectLst/>
                <a:latin typeface="Arial" panose="020B0604020202020204" pitchFamily="34" charset="0"/>
              </a:rPr>
              <a:t>Audio enabled only</a:t>
            </a:r>
          </a:p>
          <a:p>
            <a:pPr marL="0" marR="0" lvl="0" indent="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err="1">
                <a:ln>
                  <a:noFill/>
                </a:ln>
                <a:solidFill>
                  <a:schemeClr val="bg1"/>
                </a:solidFill>
                <a:effectLst/>
                <a:latin typeface="Arial Unicode MS"/>
              </a:rPr>
              <a:t>JitsiMeetActivity.launch</a:t>
            </a:r>
            <a:r>
              <a:rPr kumimoji="0" lang="en-US" altLang="en-US" b="1" i="0" u="none" strike="noStrike" cap="none" normalizeH="0" baseline="0" dirty="0">
                <a:ln>
                  <a:noFill/>
                </a:ln>
                <a:solidFill>
                  <a:schemeClr val="bg1"/>
                </a:solidFill>
                <a:effectLst/>
                <a:latin typeface="Arial Unicode MS"/>
              </a:rPr>
              <a:t>()</a:t>
            </a:r>
            <a:r>
              <a:rPr kumimoji="0" lang="en-US" altLang="en-US" b="1" i="0" u="none" strike="noStrike" cap="none" normalizeH="0" baseline="0" dirty="0">
                <a:ln>
                  <a:noFill/>
                </a:ln>
                <a:solidFill>
                  <a:schemeClr val="bg1"/>
                </a:solidFill>
                <a:effectLst/>
              </a:rPr>
              <a:t> starts the call in audio-only mode</a:t>
            </a:r>
            <a:endParaRPr kumimoji="0" lang="en-US" altLang="en-US" b="1"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00720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C76DB4-0500-01EB-DFF3-66F125E988C7}"/>
              </a:ext>
            </a:extLst>
          </p:cNvPr>
          <p:cNvSpPr>
            <a:spLocks noChangeArrowheads="1"/>
          </p:cNvSpPr>
          <p:nvPr/>
        </p:nvSpPr>
        <p:spPr bwMode="auto">
          <a:xfrm>
            <a:off x="1" y="531602"/>
            <a:ext cx="74168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bg1"/>
                </a:solidFill>
                <a:effectLst/>
                <a:latin typeface="Arial" panose="020B0604020202020204" pitchFamily="34" charset="0"/>
              </a:rPr>
              <a:t>Ending the Call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bg1"/>
                </a:solidFill>
                <a:effectLst/>
                <a:latin typeface="Arial" panose="020B0604020202020204" pitchFamily="34" charset="0"/>
              </a:rPr>
              <a:t> When </a:t>
            </a:r>
            <a:r>
              <a:rPr kumimoji="0" lang="en-US" altLang="en-US" sz="1600" b="1" i="0" u="none" strike="noStrike" cap="none" normalizeH="0" baseline="0" dirty="0">
                <a:ln>
                  <a:noFill/>
                </a:ln>
                <a:solidFill>
                  <a:schemeClr val="bg1"/>
                </a:solidFill>
                <a:effectLst/>
                <a:latin typeface="Arial" panose="020B0604020202020204" pitchFamily="34" charset="0"/>
              </a:rPr>
              <a:t>the call ends (or is rejected), the app deletes:</a:t>
            </a:r>
            <a:endParaRPr kumimoji="0" lang="en-US" altLang="en-US" sz="1600" b="1" i="0" u="none" strike="noStrike" cap="none" normalizeH="0" baseline="0" dirty="0">
              <a:ln>
                <a:noFill/>
              </a:ln>
              <a:solidFill>
                <a:schemeClr val="bg1"/>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Arial Unicode MS"/>
              </a:rPr>
              <a:t>bash</a:t>
            </a:r>
          </a:p>
          <a:p>
            <a:pPr marL="0" marR="0" lvl="0" indent="0" algn="l" defTabSz="914400" rtl="0" eaLnBrk="0" fontAlgn="base" latinLnBrk="0" hangingPunct="0">
              <a:lnSpc>
                <a:spcPct val="100000"/>
              </a:lnSpc>
              <a:spcBef>
                <a:spcPct val="0"/>
              </a:spcBef>
              <a:spcAft>
                <a:spcPct val="0"/>
              </a:spcAft>
              <a:buClrTx/>
              <a:buSzTx/>
              <a:buFontTx/>
              <a:buNone/>
              <a:tabLst/>
            </a:pPr>
            <a:r>
              <a:rPr kumimoji="0" lang="ar-EG" altLang="en-US" sz="1600" b="1" i="0" u="none" strike="noStrike" cap="none" normalizeH="0" baseline="0" dirty="0">
                <a:ln>
                  <a:noFill/>
                </a:ln>
                <a:solidFill>
                  <a:schemeClr val="bg1"/>
                </a:solidFill>
                <a:effectLst/>
                <a:latin typeface="Arial Unicode MS"/>
              </a:rPr>
              <a:t>         </a:t>
            </a:r>
            <a:r>
              <a:rPr kumimoji="0" lang="en-US" altLang="en-US" sz="1600" b="1" i="0" u="none" strike="noStrike" cap="none" normalizeH="0" baseline="0" dirty="0">
                <a:ln>
                  <a:noFill/>
                </a:ln>
                <a:solidFill>
                  <a:schemeClr val="bg1"/>
                </a:solidFill>
                <a:effectLst/>
                <a:latin typeface="Arial Unicode MS"/>
              </a:rPr>
              <a:t>/calls/{</a:t>
            </a:r>
            <a:r>
              <a:rPr kumimoji="0" lang="en-US" altLang="en-US" sz="1600" b="1" i="0" u="none" strike="noStrike" cap="none" normalizeH="0" baseline="0" dirty="0" err="1">
                <a:ln>
                  <a:noFill/>
                </a:ln>
                <a:solidFill>
                  <a:schemeClr val="bg1"/>
                </a:solidFill>
                <a:effectLst/>
                <a:latin typeface="Arial Unicode MS"/>
              </a:rPr>
              <a:t>roomId</a:t>
            </a:r>
            <a:r>
              <a:rPr kumimoji="0" lang="en-US" altLang="en-US" sz="1600" b="1" i="0" u="none" strike="noStrike" cap="none" normalizeH="0" baseline="0" dirty="0">
                <a:ln>
                  <a:noFill/>
                </a:ln>
                <a:solidFill>
                  <a:schemeClr val="bg1"/>
                </a:solidFill>
                <a:effectLst/>
                <a:latin typeface="Arial Unicode MS"/>
              </a:rPr>
              <a:t>} /</a:t>
            </a:r>
            <a:r>
              <a:rPr kumimoji="0" lang="en-US" altLang="en-US" sz="1600" b="1" i="0" u="none" strike="noStrike" cap="none" normalizeH="0" baseline="0" dirty="0" err="1">
                <a:ln>
                  <a:noFill/>
                </a:ln>
                <a:solidFill>
                  <a:schemeClr val="bg1"/>
                </a:solidFill>
                <a:effectLst/>
                <a:latin typeface="Arial Unicode MS"/>
              </a:rPr>
              <a:t>video_calls</a:t>
            </a:r>
            <a:r>
              <a:rPr kumimoji="0" lang="en-US" altLang="en-US" sz="1600" b="1" i="0" u="none" strike="noStrike" cap="none" normalizeH="0" baseline="0" dirty="0">
                <a:ln>
                  <a:noFill/>
                </a:ln>
                <a:solidFill>
                  <a:schemeClr val="bg1"/>
                </a:solidFill>
                <a:effectLst/>
                <a:latin typeface="Arial Unicode MS"/>
              </a:rPr>
              <a:t>/{</a:t>
            </a:r>
            <a:r>
              <a:rPr kumimoji="0" lang="en-US" altLang="en-US" sz="1600" b="1" i="0" u="none" strike="noStrike" cap="none" normalizeH="0" baseline="0" dirty="0" err="1">
                <a:ln>
                  <a:noFill/>
                </a:ln>
                <a:solidFill>
                  <a:schemeClr val="bg1"/>
                </a:solidFill>
                <a:effectLst/>
                <a:latin typeface="Arial Unicode MS"/>
              </a:rPr>
              <a:t>userId</a:t>
            </a:r>
            <a:r>
              <a:rPr kumimoji="0" lang="en-US" altLang="en-US" sz="1600" b="1" i="0" u="none" strike="noStrike" cap="none" normalizeH="0" baseline="0" dirty="0">
                <a:ln>
                  <a:noFill/>
                </a:ln>
                <a:solidFill>
                  <a:schemeClr val="bg1"/>
                </a:solidFill>
                <a:effectLst/>
                <a:latin typeface="Arial Unicode MS"/>
              </a:rPr>
              <a:t>} /</a:t>
            </a:r>
            <a:r>
              <a:rPr kumimoji="0" lang="en-US" altLang="en-US" sz="1600" b="1" i="0" u="none" strike="noStrike" cap="none" normalizeH="0" baseline="0" dirty="0" err="1">
                <a:ln>
                  <a:noFill/>
                </a:ln>
                <a:solidFill>
                  <a:schemeClr val="bg1"/>
                </a:solidFill>
                <a:effectLst/>
                <a:latin typeface="Arial Unicode MS"/>
              </a:rPr>
              <a:t>audio_calls</a:t>
            </a:r>
            <a:r>
              <a:rPr kumimoji="0" lang="en-US" altLang="en-US" sz="1600" b="1" i="0" u="none" strike="noStrike" cap="none" normalizeH="0" baseline="0" dirty="0">
                <a:ln>
                  <a:noFill/>
                </a:ln>
                <a:solidFill>
                  <a:schemeClr val="bg1"/>
                </a:solidFill>
                <a:effectLst/>
                <a:latin typeface="Arial Unicode MS"/>
              </a:rPr>
              <a:t>/{</a:t>
            </a:r>
            <a:r>
              <a:rPr kumimoji="0" lang="en-US" altLang="en-US" sz="1600" b="1" i="0" u="none" strike="noStrike" cap="none" normalizeH="0" baseline="0" dirty="0" err="1">
                <a:ln>
                  <a:noFill/>
                </a:ln>
                <a:solidFill>
                  <a:schemeClr val="bg1"/>
                </a:solidFill>
                <a:effectLst/>
                <a:latin typeface="Arial Unicode MS"/>
              </a:rPr>
              <a:t>userId</a:t>
            </a:r>
            <a:r>
              <a:rPr kumimoji="0" lang="en-US" altLang="en-US" sz="1600" b="1" i="0" u="none" strike="noStrike" cap="none" normalizeH="0" baseline="0" dirty="0">
                <a:ln>
                  <a:noFill/>
                </a:ln>
                <a:solidFill>
                  <a:schemeClr val="bg1"/>
                </a:solidFill>
                <a:effectLst/>
                <a:latin typeface="Arial Unicode MS"/>
              </a:rPr>
              <a:t>} </a:t>
            </a:r>
            <a:endParaRPr kumimoji="0" lang="en-US" altLang="en-US" sz="16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bg1"/>
                </a:solidFill>
                <a:effectLst/>
                <a:latin typeface="Arial" panose="020B0604020202020204" pitchFamily="34" charset="0"/>
              </a:rPr>
              <a:t> Ensures </a:t>
            </a:r>
            <a:r>
              <a:rPr kumimoji="0" lang="en-US" altLang="en-US" sz="1800" b="1" i="0" u="none" strike="noStrike" cap="none" normalizeH="0" baseline="0" dirty="0">
                <a:ln>
                  <a:noFill/>
                </a:ln>
                <a:solidFill>
                  <a:schemeClr val="bg1"/>
                </a:solidFill>
                <a:effectLst/>
                <a:latin typeface="Arial" panose="020B0604020202020204" pitchFamily="34" charset="0"/>
              </a:rPr>
              <a:t>clean-up and prevents ghost calls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5" name="Picture 4" descr="A screenshot of a computer&#10;&#10;AI-generated content may be incorrect.">
            <a:extLst>
              <a:ext uri="{FF2B5EF4-FFF2-40B4-BE49-F238E27FC236}">
                <a16:creationId xmlns:a16="http://schemas.microsoft.com/office/drawing/2014/main" id="{0CBC88AD-6079-D6B6-0B77-2199E962B78D}"/>
              </a:ext>
            </a:extLst>
          </p:cNvPr>
          <p:cNvPicPr>
            <a:picLocks noChangeAspect="1"/>
          </p:cNvPicPr>
          <p:nvPr/>
        </p:nvPicPr>
        <p:blipFill>
          <a:blip r:embed="rId2"/>
          <a:stretch>
            <a:fillRect/>
          </a:stretch>
        </p:blipFill>
        <p:spPr>
          <a:xfrm>
            <a:off x="495007" y="2098953"/>
            <a:ext cx="7800960" cy="2668507"/>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77550247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09D2D1-A392-9283-EC56-3CD9DF670CC2}"/>
              </a:ext>
            </a:extLst>
          </p:cNvPr>
          <p:cNvSpPr txBox="1"/>
          <p:nvPr/>
        </p:nvSpPr>
        <p:spPr>
          <a:xfrm>
            <a:off x="224972" y="401283"/>
            <a:ext cx="5087257" cy="369332"/>
          </a:xfrm>
          <a:prstGeom prst="rect">
            <a:avLst/>
          </a:prstGeom>
          <a:noFill/>
        </p:spPr>
        <p:txBody>
          <a:bodyPr wrap="square">
            <a:spAutoFit/>
          </a:bodyPr>
          <a:lstStyle/>
          <a:p>
            <a:r>
              <a:rPr lang="en-US" sz="1800" b="1" dirty="0">
                <a:solidFill>
                  <a:schemeClr val="bg1"/>
                </a:solidFill>
              </a:rPr>
              <a:t>Voice-to-Sign Messaging in Chat</a:t>
            </a:r>
          </a:p>
        </p:txBody>
      </p:sp>
      <p:sp>
        <p:nvSpPr>
          <p:cNvPr id="5" name="TextBox 4">
            <a:extLst>
              <a:ext uri="{FF2B5EF4-FFF2-40B4-BE49-F238E27FC236}">
                <a16:creationId xmlns:a16="http://schemas.microsoft.com/office/drawing/2014/main" id="{D5BBCA86-1D7D-9B90-164B-92D9909B88D2}"/>
              </a:ext>
            </a:extLst>
          </p:cNvPr>
          <p:cNvSpPr txBox="1"/>
          <p:nvPr/>
        </p:nvSpPr>
        <p:spPr>
          <a:xfrm>
            <a:off x="482600" y="825604"/>
            <a:ext cx="4572000" cy="1631216"/>
          </a:xfrm>
          <a:prstGeom prst="rect">
            <a:avLst/>
          </a:prstGeom>
          <a:noFill/>
        </p:spPr>
        <p:txBody>
          <a:bodyPr wrap="square">
            <a:spAutoFit/>
          </a:bodyPr>
          <a:lstStyle/>
          <a:p>
            <a:r>
              <a:rPr lang="en-US" sz="2000" b="1" dirty="0">
                <a:solidFill>
                  <a:schemeClr val="bg1"/>
                </a:solidFill>
              </a:rPr>
              <a:t>Allow users to speak and instantly convert their speech into sign language videos, improving accessibility and communication for deaf or hard-of-hearing users.</a:t>
            </a:r>
          </a:p>
        </p:txBody>
      </p:sp>
      <p:graphicFrame>
        <p:nvGraphicFramePr>
          <p:cNvPr id="6" name="Table 5">
            <a:extLst>
              <a:ext uri="{FF2B5EF4-FFF2-40B4-BE49-F238E27FC236}">
                <a16:creationId xmlns:a16="http://schemas.microsoft.com/office/drawing/2014/main" id="{96702990-62F7-FA54-D22F-426DCDE4EDCB}"/>
              </a:ext>
            </a:extLst>
          </p:cNvPr>
          <p:cNvGraphicFramePr>
            <a:graphicFrameLocks noGrp="1"/>
          </p:cNvGraphicFramePr>
          <p:nvPr>
            <p:extLst>
              <p:ext uri="{D42A27DB-BD31-4B8C-83A1-F6EECF244321}">
                <p14:modId xmlns:p14="http://schemas.microsoft.com/office/powerpoint/2010/main" val="388537202"/>
              </p:ext>
            </p:extLst>
          </p:nvPr>
        </p:nvGraphicFramePr>
        <p:xfrm>
          <a:off x="224972" y="2578137"/>
          <a:ext cx="8229600" cy="2164080"/>
        </p:xfrm>
        <a:graphic>
          <a:graphicData uri="http://schemas.openxmlformats.org/drawingml/2006/table">
            <a:tbl>
              <a:tblPr/>
              <a:tblGrid>
                <a:gridCol w="4005942">
                  <a:extLst>
                    <a:ext uri="{9D8B030D-6E8A-4147-A177-3AD203B41FA5}">
                      <a16:colId xmlns:a16="http://schemas.microsoft.com/office/drawing/2014/main" val="1508146120"/>
                    </a:ext>
                  </a:extLst>
                </a:gridCol>
                <a:gridCol w="4223658">
                  <a:extLst>
                    <a:ext uri="{9D8B030D-6E8A-4147-A177-3AD203B41FA5}">
                      <a16:colId xmlns:a16="http://schemas.microsoft.com/office/drawing/2014/main" val="2713264381"/>
                    </a:ext>
                  </a:extLst>
                </a:gridCol>
              </a:tblGrid>
              <a:tr h="0">
                <a:tc>
                  <a:txBody>
                    <a:bodyPr/>
                    <a:lstStyle/>
                    <a:p>
                      <a:r>
                        <a:rPr lang="en-US" b="1" dirty="0">
                          <a:solidFill>
                            <a:schemeClr val="bg1"/>
                          </a:solidFill>
                        </a:rPr>
                        <a:t>Component</a:t>
                      </a:r>
                    </a:p>
                  </a:txBody>
                  <a:tcPr anchor="ctr">
                    <a:lnL>
                      <a:noFill/>
                    </a:lnL>
                    <a:lnR>
                      <a:noFill/>
                    </a:lnR>
                    <a:lnT>
                      <a:noFill/>
                    </a:lnT>
                    <a:lnB>
                      <a:noFill/>
                    </a:lnB>
                    <a:noFill/>
                  </a:tcPr>
                </a:tc>
                <a:tc>
                  <a:txBody>
                    <a:bodyPr/>
                    <a:lstStyle/>
                    <a:p>
                      <a:r>
                        <a:rPr lang="en-US" b="1">
                          <a:solidFill>
                            <a:schemeClr val="bg1"/>
                          </a:solidFill>
                        </a:rPr>
                        <a:t>Function</a:t>
                      </a:r>
                    </a:p>
                  </a:txBody>
                  <a:tcPr anchor="ctr">
                    <a:lnL>
                      <a:noFill/>
                    </a:lnL>
                    <a:lnR>
                      <a:noFill/>
                    </a:lnR>
                    <a:lnT>
                      <a:noFill/>
                    </a:lnT>
                    <a:lnB>
                      <a:noFill/>
                    </a:lnB>
                    <a:noFill/>
                  </a:tcPr>
                </a:tc>
                <a:extLst>
                  <a:ext uri="{0D108BD9-81ED-4DB2-BD59-A6C34878D82A}">
                    <a16:rowId xmlns:a16="http://schemas.microsoft.com/office/drawing/2014/main" val="2488053461"/>
                  </a:ext>
                </a:extLst>
              </a:tr>
              <a:tr h="0">
                <a:tc>
                  <a:txBody>
                    <a:bodyPr/>
                    <a:lstStyle/>
                    <a:p>
                      <a:r>
                        <a:rPr lang="en-US" b="1" dirty="0" err="1">
                          <a:solidFill>
                            <a:schemeClr val="bg1"/>
                          </a:solidFill>
                        </a:rPr>
                        <a:t>SpeechRecognizer</a:t>
                      </a:r>
                      <a:endParaRPr lang="en-US" b="1" dirty="0">
                        <a:solidFill>
                          <a:schemeClr val="bg1"/>
                        </a:solidFill>
                      </a:endParaRPr>
                    </a:p>
                  </a:txBody>
                  <a:tcPr anchor="ctr">
                    <a:lnL>
                      <a:noFill/>
                    </a:lnL>
                    <a:lnR>
                      <a:noFill/>
                    </a:lnR>
                    <a:lnT>
                      <a:noFill/>
                    </a:lnT>
                    <a:lnB>
                      <a:noFill/>
                    </a:lnB>
                    <a:noFill/>
                  </a:tcPr>
                </a:tc>
                <a:tc>
                  <a:txBody>
                    <a:bodyPr/>
                    <a:lstStyle/>
                    <a:p>
                      <a:r>
                        <a:rPr lang="en-US" b="1" dirty="0">
                          <a:solidFill>
                            <a:schemeClr val="bg1"/>
                          </a:solidFill>
                        </a:rPr>
                        <a:t>Converts user's voice input into text</a:t>
                      </a:r>
                    </a:p>
                  </a:txBody>
                  <a:tcPr anchor="ctr">
                    <a:lnL>
                      <a:noFill/>
                    </a:lnL>
                    <a:lnR>
                      <a:noFill/>
                    </a:lnR>
                    <a:lnT>
                      <a:noFill/>
                    </a:lnT>
                    <a:lnB>
                      <a:noFill/>
                    </a:lnB>
                    <a:noFill/>
                  </a:tcPr>
                </a:tc>
                <a:extLst>
                  <a:ext uri="{0D108BD9-81ED-4DB2-BD59-A6C34878D82A}">
                    <a16:rowId xmlns:a16="http://schemas.microsoft.com/office/drawing/2014/main" val="3961362035"/>
                  </a:ext>
                </a:extLst>
              </a:tr>
              <a:tr h="0">
                <a:tc>
                  <a:txBody>
                    <a:bodyPr/>
                    <a:lstStyle/>
                    <a:p>
                      <a:r>
                        <a:rPr lang="en-US" b="1" dirty="0">
                          <a:solidFill>
                            <a:schemeClr val="bg1"/>
                          </a:solidFill>
                        </a:rPr>
                        <a:t>[</a:t>
                      </a:r>
                      <a:r>
                        <a:rPr lang="en-US" b="1" dirty="0" err="1">
                          <a:solidFill>
                            <a:schemeClr val="bg1"/>
                          </a:solidFill>
                        </a:rPr>
                        <a:t>sign_language</a:t>
                      </a:r>
                      <a:r>
                        <a:rPr lang="en-US" b="1" dirty="0">
                          <a:solidFill>
                            <a:schemeClr val="bg1"/>
                          </a:solidFill>
                        </a:rPr>
                        <a:t>] Tag</a:t>
                      </a:r>
                    </a:p>
                  </a:txBody>
                  <a:tcPr anchor="ctr">
                    <a:lnL>
                      <a:noFill/>
                    </a:lnL>
                    <a:lnR>
                      <a:noFill/>
                    </a:lnR>
                    <a:lnT>
                      <a:noFill/>
                    </a:lnT>
                    <a:lnB>
                      <a:noFill/>
                    </a:lnB>
                    <a:noFill/>
                  </a:tcPr>
                </a:tc>
                <a:tc>
                  <a:txBody>
                    <a:bodyPr/>
                    <a:lstStyle/>
                    <a:p>
                      <a:r>
                        <a:rPr lang="en-US" b="1" dirty="0">
                          <a:solidFill>
                            <a:schemeClr val="bg1"/>
                          </a:solidFill>
                        </a:rPr>
                        <a:t>Marks the message as sign-language for playback logic</a:t>
                      </a:r>
                    </a:p>
                  </a:txBody>
                  <a:tcPr anchor="ctr">
                    <a:lnL>
                      <a:noFill/>
                    </a:lnL>
                    <a:lnR>
                      <a:noFill/>
                    </a:lnR>
                    <a:lnT>
                      <a:noFill/>
                    </a:lnT>
                    <a:lnB>
                      <a:noFill/>
                    </a:lnB>
                    <a:noFill/>
                  </a:tcPr>
                </a:tc>
                <a:extLst>
                  <a:ext uri="{0D108BD9-81ED-4DB2-BD59-A6C34878D82A}">
                    <a16:rowId xmlns:a16="http://schemas.microsoft.com/office/drawing/2014/main" val="2495836402"/>
                  </a:ext>
                </a:extLst>
              </a:tr>
              <a:tr h="0">
                <a:tc>
                  <a:txBody>
                    <a:bodyPr/>
                    <a:lstStyle/>
                    <a:p>
                      <a:r>
                        <a:rPr lang="en-US" b="1" dirty="0">
                          <a:solidFill>
                            <a:schemeClr val="bg1"/>
                          </a:solidFill>
                        </a:rPr>
                        <a:t>Firebase Messaging</a:t>
                      </a:r>
                    </a:p>
                  </a:txBody>
                  <a:tcPr anchor="ctr">
                    <a:lnL>
                      <a:noFill/>
                    </a:lnL>
                    <a:lnR>
                      <a:noFill/>
                    </a:lnR>
                    <a:lnT>
                      <a:noFill/>
                    </a:lnT>
                    <a:lnB>
                      <a:noFill/>
                    </a:lnB>
                    <a:noFill/>
                  </a:tcPr>
                </a:tc>
                <a:tc>
                  <a:txBody>
                    <a:bodyPr/>
                    <a:lstStyle/>
                    <a:p>
                      <a:r>
                        <a:rPr lang="en-US" b="1" dirty="0">
                          <a:solidFill>
                            <a:schemeClr val="bg1"/>
                          </a:solidFill>
                        </a:rPr>
                        <a:t>Sends the recognized message as a chat message to the recipient</a:t>
                      </a:r>
                    </a:p>
                  </a:txBody>
                  <a:tcPr anchor="ctr">
                    <a:lnL>
                      <a:noFill/>
                    </a:lnL>
                    <a:lnR>
                      <a:noFill/>
                    </a:lnR>
                    <a:lnT>
                      <a:noFill/>
                    </a:lnT>
                    <a:lnB>
                      <a:noFill/>
                    </a:lnB>
                    <a:noFill/>
                  </a:tcPr>
                </a:tc>
                <a:extLst>
                  <a:ext uri="{0D108BD9-81ED-4DB2-BD59-A6C34878D82A}">
                    <a16:rowId xmlns:a16="http://schemas.microsoft.com/office/drawing/2014/main" val="3399525362"/>
                  </a:ext>
                </a:extLst>
              </a:tr>
              <a:tr h="0">
                <a:tc>
                  <a:txBody>
                    <a:bodyPr/>
                    <a:lstStyle/>
                    <a:p>
                      <a:r>
                        <a:rPr lang="en-US" b="1" dirty="0" err="1">
                          <a:solidFill>
                            <a:schemeClr val="bg1"/>
                          </a:solidFill>
                        </a:rPr>
                        <a:t>SignLanguageVideoManager</a:t>
                      </a:r>
                      <a:endParaRPr lang="en-US" b="1" dirty="0">
                        <a:solidFill>
                          <a:schemeClr val="bg1"/>
                        </a:solidFill>
                      </a:endParaRPr>
                    </a:p>
                  </a:txBody>
                  <a:tcPr anchor="ctr">
                    <a:lnL>
                      <a:noFill/>
                    </a:lnL>
                    <a:lnR>
                      <a:noFill/>
                    </a:lnR>
                    <a:lnT>
                      <a:noFill/>
                    </a:lnT>
                    <a:lnB>
                      <a:noFill/>
                    </a:lnB>
                    <a:noFill/>
                  </a:tcPr>
                </a:tc>
                <a:tc>
                  <a:txBody>
                    <a:bodyPr/>
                    <a:lstStyle/>
                    <a:p>
                      <a:r>
                        <a:rPr lang="en-US" b="1" dirty="0">
                          <a:solidFill>
                            <a:schemeClr val="bg1"/>
                          </a:solidFill>
                        </a:rPr>
                        <a:t>Converts the recognized text into sequential sign language videos</a:t>
                      </a:r>
                    </a:p>
                  </a:txBody>
                  <a:tcPr anchor="ctr">
                    <a:lnL>
                      <a:noFill/>
                    </a:lnL>
                    <a:lnR>
                      <a:noFill/>
                    </a:lnR>
                    <a:lnT>
                      <a:noFill/>
                    </a:lnT>
                    <a:lnB>
                      <a:noFill/>
                    </a:lnB>
                    <a:noFill/>
                  </a:tcPr>
                </a:tc>
                <a:extLst>
                  <a:ext uri="{0D108BD9-81ED-4DB2-BD59-A6C34878D82A}">
                    <a16:rowId xmlns:a16="http://schemas.microsoft.com/office/drawing/2014/main" val="1439610923"/>
                  </a:ext>
                </a:extLst>
              </a:tr>
            </a:tbl>
          </a:graphicData>
        </a:graphic>
      </p:graphicFrame>
    </p:spTree>
    <p:extLst>
      <p:ext uri="{BB962C8B-B14F-4D97-AF65-F5344CB8AC3E}">
        <p14:creationId xmlns:p14="http://schemas.microsoft.com/office/powerpoint/2010/main" val="29558823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728593-B586-C9CB-F229-A492CE3527D8}"/>
              </a:ext>
            </a:extLst>
          </p:cNvPr>
          <p:cNvSpPr>
            <a:spLocks noChangeArrowheads="1"/>
          </p:cNvSpPr>
          <p:nvPr/>
        </p:nvSpPr>
        <p:spPr bwMode="auto">
          <a:xfrm>
            <a:off x="166914" y="649498"/>
            <a:ext cx="897708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solidFill>
                <a:effectLst/>
                <a:latin typeface="Arial" panose="020B0604020202020204" pitchFamily="34" charset="0"/>
              </a:rPr>
              <a:t>Voice-to-Sign Workflow</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smtClean="0">
                <a:ln>
                  <a:noFill/>
                </a:ln>
                <a:solidFill>
                  <a:schemeClr val="bg1"/>
                </a:solidFill>
                <a:effectLst/>
                <a:latin typeface="Arial" panose="020B0604020202020204" pitchFamily="34" charset="0"/>
              </a:rPr>
              <a:t> User </a:t>
            </a:r>
            <a:r>
              <a:rPr kumimoji="0" lang="en-US" altLang="en-US" sz="1600" b="1" i="0" u="none" strike="noStrike" cap="none" normalizeH="0" baseline="0" dirty="0">
                <a:ln>
                  <a:noFill/>
                </a:ln>
                <a:solidFill>
                  <a:schemeClr val="bg1"/>
                </a:solidFill>
                <a:effectLst/>
                <a:latin typeface="Arial" panose="020B0604020202020204" pitchFamily="34" charset="0"/>
              </a:rPr>
              <a:t>presses a mic button to start recording.</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smtClean="0">
                <a:ln>
                  <a:noFill/>
                </a:ln>
                <a:solidFill>
                  <a:schemeClr val="bg1"/>
                </a:solidFill>
                <a:effectLst/>
                <a:latin typeface="Arial" panose="020B0604020202020204" pitchFamily="34" charset="0"/>
              </a:rPr>
              <a:t> </a:t>
            </a:r>
            <a:r>
              <a:rPr kumimoji="0" lang="en-US" altLang="en-US" sz="1600" b="1" i="0" u="none" strike="noStrike" cap="none" normalizeH="0" baseline="0" dirty="0" err="1" smtClean="0">
                <a:ln>
                  <a:noFill/>
                </a:ln>
                <a:solidFill>
                  <a:schemeClr val="bg1"/>
                </a:solidFill>
                <a:effectLst/>
                <a:latin typeface="Arial" panose="020B0604020202020204" pitchFamily="34" charset="0"/>
              </a:rPr>
              <a:t>SpeechRecognizer</a:t>
            </a:r>
            <a:r>
              <a:rPr kumimoji="0" lang="en-US" altLang="en-US" sz="1600" b="1" i="0" u="none" strike="noStrike" cap="none" normalizeH="0" baseline="0" dirty="0" smtClean="0">
                <a:ln>
                  <a:noFill/>
                </a:ln>
                <a:solidFill>
                  <a:schemeClr val="bg1"/>
                </a:solidFill>
                <a:effectLst/>
                <a:latin typeface="Arial" panose="020B0604020202020204" pitchFamily="34" charset="0"/>
              </a:rPr>
              <a:t> </a:t>
            </a:r>
            <a:r>
              <a:rPr kumimoji="0" lang="en-US" altLang="en-US" sz="1600" b="1" i="0" u="none" strike="noStrike" cap="none" normalizeH="0" baseline="0" dirty="0">
                <a:ln>
                  <a:noFill/>
                </a:ln>
                <a:solidFill>
                  <a:schemeClr val="bg1"/>
                </a:solidFill>
                <a:effectLst/>
                <a:latin typeface="Arial" panose="020B0604020202020204" pitchFamily="34" charset="0"/>
              </a:rPr>
              <a:t>listens and converts speech to text.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smtClean="0">
                <a:ln>
                  <a:noFill/>
                </a:ln>
                <a:solidFill>
                  <a:schemeClr val="bg1"/>
                </a:solidFill>
                <a:effectLst/>
                <a:latin typeface="Arial" panose="020B0604020202020204" pitchFamily="34" charset="0"/>
              </a:rPr>
              <a:t> If </a:t>
            </a:r>
            <a:r>
              <a:rPr kumimoji="0" lang="en-US" altLang="en-US" sz="1600" b="1" i="0" u="none" strike="noStrike" cap="none" normalizeH="0" baseline="0" dirty="0">
                <a:ln>
                  <a:noFill/>
                </a:ln>
                <a:solidFill>
                  <a:schemeClr val="bg1"/>
                </a:solidFill>
                <a:effectLst/>
                <a:latin typeface="Arial" panose="020B0604020202020204" pitchFamily="34" charset="0"/>
              </a:rPr>
              <a:t>speech is recognized:</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bg1"/>
                </a:solidFill>
                <a:effectLst/>
                <a:latin typeface="Arial" panose="020B0604020202020204" pitchFamily="34" charset="0"/>
              </a:rPr>
              <a:t> Text </a:t>
            </a:r>
            <a:r>
              <a:rPr kumimoji="0" lang="en-US" altLang="en-US" sz="1600" b="1" i="0" u="none" strike="noStrike" cap="none" normalizeH="0" baseline="0" dirty="0">
                <a:ln>
                  <a:noFill/>
                </a:ln>
                <a:solidFill>
                  <a:schemeClr val="bg1"/>
                </a:solidFill>
                <a:effectLst/>
                <a:latin typeface="Arial" panose="020B0604020202020204" pitchFamily="34" charset="0"/>
              </a:rPr>
              <a:t>is wrapped as </a:t>
            </a:r>
            <a:r>
              <a:rPr kumimoji="0" lang="en-US" altLang="en-US" sz="1600" b="1" i="0" u="none" strike="noStrike" cap="none" normalizeH="0" baseline="0" dirty="0">
                <a:ln>
                  <a:noFill/>
                </a:ln>
                <a:solidFill>
                  <a:schemeClr val="bg1"/>
                </a:solidFill>
                <a:effectLst/>
                <a:latin typeface="Arial Unicode MS"/>
              </a:rPr>
              <a:t>[</a:t>
            </a:r>
            <a:r>
              <a:rPr kumimoji="0" lang="en-US" altLang="en-US" sz="1600" b="1" i="0" u="none" strike="noStrike" cap="none" normalizeH="0" baseline="0" dirty="0" err="1">
                <a:ln>
                  <a:noFill/>
                </a:ln>
                <a:solidFill>
                  <a:schemeClr val="bg1"/>
                </a:solidFill>
                <a:effectLst/>
                <a:latin typeface="Arial Unicode MS"/>
              </a:rPr>
              <a:t>sign_language</a:t>
            </a:r>
            <a:r>
              <a:rPr kumimoji="0" lang="en-US" altLang="en-US" sz="1600" b="1" i="0" u="none" strike="noStrike" cap="none" normalizeH="0" baseline="0" dirty="0">
                <a:ln>
                  <a:noFill/>
                </a:ln>
                <a:solidFill>
                  <a:schemeClr val="bg1"/>
                </a:solidFill>
                <a:effectLst/>
                <a:latin typeface="Arial Unicode MS"/>
              </a:rPr>
              <a:t>]{</a:t>
            </a:r>
            <a:r>
              <a:rPr kumimoji="0" lang="en-US" altLang="en-US" sz="1600" b="1" i="0" u="none" strike="noStrike" cap="none" normalizeH="0" baseline="0" dirty="0" err="1">
                <a:ln>
                  <a:noFill/>
                </a:ln>
                <a:solidFill>
                  <a:schemeClr val="bg1"/>
                </a:solidFill>
                <a:effectLst/>
                <a:latin typeface="Arial Unicode MS"/>
              </a:rPr>
              <a:t>spokenText</a:t>
            </a:r>
            <a:r>
              <a:rPr kumimoji="0" lang="en-US" altLang="en-US" sz="1600" b="1" i="0" u="none" strike="noStrike" cap="none" normalizeH="0" baseline="0" dirty="0">
                <a:ln>
                  <a:noFill/>
                </a:ln>
                <a:solidFill>
                  <a:schemeClr val="bg1"/>
                </a:solidFill>
                <a:effectLst/>
                <a:latin typeface="Arial Unicode MS"/>
              </a:rPr>
              <a:t>}</a:t>
            </a:r>
            <a:endParaRPr kumimoji="0" lang="en-US" altLang="en-US" sz="1600" b="1" i="0" u="none" strike="noStrike" cap="none" normalizeH="0" baseline="0" dirty="0">
              <a:ln>
                <a:noFill/>
              </a:ln>
              <a:solidFill>
                <a:schemeClr val="bg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bg1"/>
                </a:solidFill>
                <a:effectLst/>
                <a:latin typeface="Arial" panose="020B0604020202020204" pitchFamily="34" charset="0"/>
              </a:rPr>
              <a:t> Sent </a:t>
            </a:r>
            <a:r>
              <a:rPr kumimoji="0" lang="en-US" altLang="en-US" sz="1600" b="1" i="0" u="none" strike="noStrike" cap="none" normalizeH="0" baseline="0" dirty="0">
                <a:ln>
                  <a:noFill/>
                </a:ln>
                <a:solidFill>
                  <a:schemeClr val="bg1"/>
                </a:solidFill>
                <a:effectLst/>
                <a:latin typeface="Arial" panose="020B0604020202020204" pitchFamily="34" charset="0"/>
              </a:rPr>
              <a:t>to Firebase chat as a normal message</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smtClean="0">
                <a:ln>
                  <a:noFill/>
                </a:ln>
                <a:solidFill>
                  <a:schemeClr val="bg1"/>
                </a:solidFill>
                <a:effectLst/>
                <a:latin typeface="Arial" panose="020B0604020202020204" pitchFamily="34" charset="0"/>
              </a:rPr>
              <a:t> On </a:t>
            </a:r>
            <a:r>
              <a:rPr kumimoji="0" lang="en-US" altLang="en-US" sz="1600" b="1" i="0" u="none" strike="noStrike" cap="none" normalizeH="0" baseline="0" dirty="0">
                <a:ln>
                  <a:noFill/>
                </a:ln>
                <a:solidFill>
                  <a:schemeClr val="bg1"/>
                </a:solidFill>
                <a:effectLst/>
                <a:latin typeface="Arial" panose="020B0604020202020204" pitchFamily="34" charset="0"/>
              </a:rPr>
              <a:t>receiving the message: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bg1"/>
                </a:solidFill>
                <a:effectLst/>
                <a:latin typeface="Arial" panose="020B0604020202020204" pitchFamily="34" charset="0"/>
              </a:rPr>
              <a:t> App </a:t>
            </a:r>
            <a:r>
              <a:rPr kumimoji="0" lang="en-US" altLang="en-US" sz="1600" b="1" i="0" u="none" strike="noStrike" cap="none" normalizeH="0" baseline="0" dirty="0">
                <a:ln>
                  <a:noFill/>
                </a:ln>
                <a:solidFill>
                  <a:schemeClr val="bg1"/>
                </a:solidFill>
                <a:effectLst/>
                <a:latin typeface="Arial" panose="020B0604020202020204" pitchFamily="34" charset="0"/>
              </a:rPr>
              <a:t>detects the </a:t>
            </a:r>
            <a:r>
              <a:rPr kumimoji="0" lang="en-US" altLang="en-US" sz="1600" b="1" i="0" u="none" strike="noStrike" cap="none" normalizeH="0" baseline="0" dirty="0">
                <a:ln>
                  <a:noFill/>
                </a:ln>
                <a:solidFill>
                  <a:schemeClr val="bg1"/>
                </a:solidFill>
                <a:effectLst/>
                <a:latin typeface="Arial Unicode MS"/>
              </a:rPr>
              <a:t>[</a:t>
            </a:r>
            <a:r>
              <a:rPr kumimoji="0" lang="en-US" altLang="en-US" sz="1600" b="1" i="0" u="none" strike="noStrike" cap="none" normalizeH="0" baseline="0" dirty="0" err="1">
                <a:ln>
                  <a:noFill/>
                </a:ln>
                <a:solidFill>
                  <a:schemeClr val="bg1"/>
                </a:solidFill>
                <a:effectLst/>
                <a:latin typeface="Arial Unicode MS"/>
              </a:rPr>
              <a:t>sign_language</a:t>
            </a:r>
            <a:r>
              <a:rPr kumimoji="0" lang="en-US" altLang="en-US" sz="1600" b="1" i="0" u="none" strike="noStrike" cap="none" normalizeH="0" baseline="0" dirty="0">
                <a:ln>
                  <a:noFill/>
                </a:ln>
                <a:solidFill>
                  <a:schemeClr val="bg1"/>
                </a:solidFill>
                <a:effectLst/>
                <a:latin typeface="Arial Unicode MS"/>
              </a:rPr>
              <a:t>]</a:t>
            </a:r>
            <a:r>
              <a:rPr kumimoji="0" lang="en-US" altLang="en-US" sz="1600" b="1" i="0" u="none" strike="noStrike" cap="none" normalizeH="0" baseline="0" dirty="0">
                <a:ln>
                  <a:noFill/>
                </a:ln>
                <a:solidFill>
                  <a:schemeClr val="bg1"/>
                </a:solidFill>
                <a:effectLst/>
              </a:rPr>
              <a:t> tag</a:t>
            </a: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smtClean="0">
                <a:ln>
                  <a:noFill/>
                </a:ln>
                <a:solidFill>
                  <a:schemeClr val="bg1"/>
                </a:solidFill>
                <a:effectLst/>
                <a:latin typeface="Arial" panose="020B0604020202020204" pitchFamily="34" charset="0"/>
              </a:rPr>
              <a:t> Plays </a:t>
            </a:r>
            <a:r>
              <a:rPr kumimoji="0" lang="en-US" altLang="en-US" sz="1600" b="1" i="0" u="none" strike="noStrike" cap="none" normalizeH="0" baseline="0" dirty="0">
                <a:ln>
                  <a:noFill/>
                </a:ln>
                <a:solidFill>
                  <a:schemeClr val="bg1"/>
                </a:solidFill>
                <a:effectLst/>
                <a:latin typeface="Arial" panose="020B0604020202020204" pitchFamily="34" charset="0"/>
              </a:rPr>
              <a:t>corresponding sign videos using </a:t>
            </a:r>
            <a:r>
              <a:rPr kumimoji="0" lang="en-US" altLang="en-US" sz="1600" b="1" i="0" u="none" strike="noStrike" cap="none" normalizeH="0" baseline="0" dirty="0" err="1">
                <a:ln>
                  <a:noFill/>
                </a:ln>
                <a:solidFill>
                  <a:schemeClr val="bg1"/>
                </a:solidFill>
                <a:effectLst/>
                <a:latin typeface="Arial Unicode MS"/>
              </a:rPr>
              <a:t>SignLanguageVideoManager</a:t>
            </a:r>
            <a:endParaRPr kumimoji="0" lang="en-US" altLang="en-US" sz="1600" b="1"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2858227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190F7D-D77E-9CFE-2827-4DE5C2E9A1F7}"/>
              </a:ext>
            </a:extLst>
          </p:cNvPr>
          <p:cNvSpPr>
            <a:spLocks noChangeArrowheads="1"/>
          </p:cNvSpPr>
          <p:nvPr/>
        </p:nvSpPr>
        <p:spPr bwMode="auto">
          <a:xfrm>
            <a:off x="181428" y="1051488"/>
            <a:ext cx="748211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err="1">
                <a:ln>
                  <a:noFill/>
                </a:ln>
                <a:solidFill>
                  <a:schemeClr val="bg1"/>
                </a:solidFill>
                <a:effectLst/>
                <a:latin typeface="Arial" panose="020B0604020202020204" pitchFamily="34" charset="0"/>
              </a:rPr>
              <a:t>SignLanguageVideoManager</a:t>
            </a: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Maps characters to local </a:t>
            </a:r>
            <a:r>
              <a:rPr kumimoji="0" lang="en-US" altLang="en-US" sz="1600" b="1" i="0" u="none" strike="noStrike" cap="none" normalizeH="0" baseline="0" dirty="0">
                <a:ln>
                  <a:noFill/>
                </a:ln>
                <a:solidFill>
                  <a:schemeClr val="bg1"/>
                </a:solidFill>
                <a:effectLst/>
                <a:latin typeface="Arial Unicode MS"/>
              </a:rPr>
              <a:t>.mp4</a:t>
            </a:r>
            <a:r>
              <a:rPr kumimoji="0" lang="en-US" altLang="en-US" sz="1600" b="1" i="0" u="none" strike="noStrike" cap="none" normalizeH="0" baseline="0" dirty="0">
                <a:ln>
                  <a:noFill/>
                </a:ln>
                <a:solidFill>
                  <a:schemeClr val="bg1"/>
                </a:solidFill>
                <a:effectLst/>
              </a:rPr>
              <a:t> sign videos.</a:t>
            </a:r>
            <a:endParaRPr kumimoji="0" lang="en-US" altLang="en-US" sz="1600" b="1"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Supports:</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Arabic alphabet (</a:t>
            </a:r>
            <a:r>
              <a:rPr kumimoji="0" lang="ar-SA" altLang="en-US" sz="1600" b="1" i="0" u="none" strike="noStrike" cap="none" normalizeH="0" baseline="0" dirty="0">
                <a:ln>
                  <a:noFill/>
                </a:ln>
                <a:solidFill>
                  <a:schemeClr val="bg1"/>
                </a:solidFill>
                <a:effectLst/>
                <a:latin typeface="Arial" panose="020B0604020202020204" pitchFamily="34" charset="0"/>
                <a:cs typeface="Arial" panose="020B0604020202020204" pitchFamily="34" charset="0"/>
              </a:rPr>
              <a:t>أ – ي</a:t>
            </a:r>
            <a:r>
              <a:rPr kumimoji="0" lang="en-US" altLang="en-US" sz="1600" b="1" i="0" u="none" strike="noStrike" cap="none" normalizeH="0" baseline="0" dirty="0">
                <a:ln>
                  <a:noFill/>
                </a:ln>
                <a:solidFill>
                  <a:schemeClr val="bg1"/>
                </a:solidFill>
                <a:effectLst/>
                <a:latin typeface="Arial" panose="020B0604020202020204" pitchFamily="34" charset="0"/>
              </a:rPr>
              <a: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English alphabet (A–Z, a–z)</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bg1"/>
                </a:solidFill>
                <a:effectLst/>
                <a:latin typeface="Arial" panose="020B0604020202020204" pitchFamily="34" charset="0"/>
              </a:rPr>
              <a:t>Plays videos sequentially in a queue</a:t>
            </a:r>
            <a:r>
              <a:rPr kumimoji="0" lang="en-US" altLang="en-US" sz="1600" b="1"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1"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02446D56-456D-0D7E-87AF-62687F1381CD}"/>
              </a:ext>
            </a:extLst>
          </p:cNvPr>
          <p:cNvSpPr txBox="1"/>
          <p:nvPr/>
        </p:nvSpPr>
        <p:spPr>
          <a:xfrm>
            <a:off x="5249607" y="1583362"/>
            <a:ext cx="4572000" cy="3046988"/>
          </a:xfrm>
          <a:prstGeom prst="rect">
            <a:avLst/>
          </a:prstGeom>
          <a:noFill/>
        </p:spPr>
        <p:txBody>
          <a:bodyPr wrap="square">
            <a:spAutoFit/>
          </a:bodyPr>
          <a:lstStyle/>
          <a:p>
            <a:r>
              <a:rPr lang="en-US" sz="1600" b="1" dirty="0">
                <a:solidFill>
                  <a:schemeClr val="bg1"/>
                </a:solidFill>
              </a:rPr>
              <a:t>User Talks </a:t>
            </a:r>
          </a:p>
          <a:p>
            <a:r>
              <a:rPr lang="en-US" sz="1600" b="1" dirty="0">
                <a:solidFill>
                  <a:schemeClr val="bg1"/>
                </a:solidFill>
              </a:rPr>
              <a:t>     ↓</a:t>
            </a:r>
          </a:p>
          <a:p>
            <a:r>
              <a:rPr lang="en-US" sz="1600" b="1" dirty="0" err="1">
                <a:solidFill>
                  <a:schemeClr val="bg1"/>
                </a:solidFill>
              </a:rPr>
              <a:t>SpeechRecognizer</a:t>
            </a:r>
            <a:r>
              <a:rPr lang="en-US" sz="1600" b="1" dirty="0">
                <a:solidFill>
                  <a:schemeClr val="bg1"/>
                </a:solidFill>
              </a:rPr>
              <a:t> → Text</a:t>
            </a:r>
          </a:p>
          <a:p>
            <a:r>
              <a:rPr lang="en-US" sz="1600" b="1" dirty="0">
                <a:solidFill>
                  <a:schemeClr val="bg1"/>
                </a:solidFill>
              </a:rPr>
              <a:t>     ↓</a:t>
            </a:r>
          </a:p>
          <a:p>
            <a:r>
              <a:rPr lang="en-US" sz="1600" b="1" dirty="0">
                <a:solidFill>
                  <a:schemeClr val="bg1"/>
                </a:solidFill>
              </a:rPr>
              <a:t>Add [</a:t>
            </a:r>
            <a:r>
              <a:rPr lang="en-US" sz="1600" b="1" dirty="0" err="1">
                <a:solidFill>
                  <a:schemeClr val="bg1"/>
                </a:solidFill>
              </a:rPr>
              <a:t>sign_language</a:t>
            </a:r>
            <a:r>
              <a:rPr lang="en-US" sz="1600" b="1" dirty="0">
                <a:solidFill>
                  <a:schemeClr val="bg1"/>
                </a:solidFill>
              </a:rPr>
              <a:t>] tag</a:t>
            </a:r>
          </a:p>
          <a:p>
            <a:r>
              <a:rPr lang="en-US" sz="1600" b="1" dirty="0">
                <a:solidFill>
                  <a:schemeClr val="bg1"/>
                </a:solidFill>
              </a:rPr>
              <a:t>     ↓</a:t>
            </a:r>
          </a:p>
          <a:p>
            <a:r>
              <a:rPr lang="en-US" sz="1600" b="1" dirty="0">
                <a:solidFill>
                  <a:schemeClr val="bg1"/>
                </a:solidFill>
              </a:rPr>
              <a:t>Send to Firebase </a:t>
            </a:r>
          </a:p>
          <a:p>
            <a:r>
              <a:rPr lang="en-US" sz="1600" b="1" dirty="0">
                <a:solidFill>
                  <a:schemeClr val="bg1"/>
                </a:solidFill>
              </a:rPr>
              <a:t>     ↓</a:t>
            </a:r>
          </a:p>
          <a:p>
            <a:r>
              <a:rPr lang="en-US" sz="1600" b="1" dirty="0">
                <a:solidFill>
                  <a:schemeClr val="bg1"/>
                </a:solidFill>
              </a:rPr>
              <a:t>Receiver's Device:</a:t>
            </a:r>
          </a:p>
          <a:p>
            <a:r>
              <a:rPr lang="en-US" sz="1600" b="1" dirty="0">
                <a:solidFill>
                  <a:schemeClr val="bg1"/>
                </a:solidFill>
              </a:rPr>
              <a:t>  → Detects Tag</a:t>
            </a:r>
          </a:p>
          <a:p>
            <a:r>
              <a:rPr lang="en-US" sz="1600" b="1" dirty="0">
                <a:solidFill>
                  <a:schemeClr val="bg1"/>
                </a:solidFill>
              </a:rPr>
              <a:t>  → Converts to Video Queue </a:t>
            </a:r>
          </a:p>
          <a:p>
            <a:r>
              <a:rPr lang="en-US" sz="1600" b="1" dirty="0">
                <a:solidFill>
                  <a:schemeClr val="bg1"/>
                </a:solidFill>
              </a:rPr>
              <a:t>  → Plays Sign Language Videos </a:t>
            </a:r>
            <a:endParaRPr lang="en-US" b="1" dirty="0"/>
          </a:p>
        </p:txBody>
      </p:sp>
    </p:spTree>
    <p:extLst>
      <p:ext uri="{BB962C8B-B14F-4D97-AF65-F5344CB8AC3E}">
        <p14:creationId xmlns:p14="http://schemas.microsoft.com/office/powerpoint/2010/main" val="16939646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369" y="1837436"/>
            <a:ext cx="1367790" cy="998350"/>
          </a:xfrm>
          <a:prstGeom prst="rect">
            <a:avLst/>
          </a:prstGeom>
        </p:spPr>
        <p:txBody>
          <a:bodyPr vert="horz" wrap="square" lIns="0" tIns="13335" rIns="0" bIns="0" rtlCol="0">
            <a:spAutoFit/>
          </a:bodyPr>
          <a:lstStyle/>
          <a:p>
            <a:pPr marL="12700" marR="5080">
              <a:lnSpc>
                <a:spcPct val="100000"/>
              </a:lnSpc>
              <a:spcBef>
                <a:spcPts val="105"/>
              </a:spcBef>
            </a:pPr>
            <a:r>
              <a:rPr lang="en-US" sz="3200" spc="-25" dirty="0"/>
              <a:t>Future Work</a:t>
            </a:r>
            <a:r>
              <a:rPr lang="en-US" sz="2500" dirty="0"/>
              <a:t>.</a:t>
            </a:r>
            <a:endParaRPr sz="3200" dirty="0"/>
          </a:p>
        </p:txBody>
      </p:sp>
      <p:sp>
        <p:nvSpPr>
          <p:cNvPr id="3" name="object 3"/>
          <p:cNvSpPr/>
          <p:nvPr/>
        </p:nvSpPr>
        <p:spPr>
          <a:xfrm>
            <a:off x="2362200" y="1733550"/>
            <a:ext cx="76200" cy="1529080"/>
          </a:xfrm>
          <a:custGeom>
            <a:avLst/>
            <a:gdLst/>
            <a:ahLst/>
            <a:cxnLst/>
            <a:rect l="l" t="t" r="r" b="b"/>
            <a:pathLst>
              <a:path w="76200" h="1529079">
                <a:moveTo>
                  <a:pt x="28193" y="1454492"/>
                </a:moveTo>
                <a:lnTo>
                  <a:pt x="23252" y="1455487"/>
                </a:lnTo>
                <a:lnTo>
                  <a:pt x="11144" y="1463643"/>
                </a:lnTo>
                <a:lnTo>
                  <a:pt x="2988" y="1475751"/>
                </a:lnTo>
                <a:lnTo>
                  <a:pt x="0" y="1490599"/>
                </a:lnTo>
                <a:lnTo>
                  <a:pt x="2988" y="1505392"/>
                </a:lnTo>
                <a:lnTo>
                  <a:pt x="11144" y="1517507"/>
                </a:lnTo>
                <a:lnTo>
                  <a:pt x="23252" y="1525692"/>
                </a:lnTo>
                <a:lnTo>
                  <a:pt x="38100" y="1528699"/>
                </a:lnTo>
                <a:lnTo>
                  <a:pt x="52947" y="1525692"/>
                </a:lnTo>
                <a:lnTo>
                  <a:pt x="65055" y="1517507"/>
                </a:lnTo>
                <a:lnTo>
                  <a:pt x="73211" y="1505392"/>
                </a:lnTo>
                <a:lnTo>
                  <a:pt x="76200" y="1490599"/>
                </a:lnTo>
                <a:lnTo>
                  <a:pt x="28193" y="1490599"/>
                </a:lnTo>
                <a:lnTo>
                  <a:pt x="28193" y="1454492"/>
                </a:lnTo>
                <a:close/>
              </a:path>
              <a:path w="76200" h="1529079">
                <a:moveTo>
                  <a:pt x="38100" y="1452499"/>
                </a:moveTo>
                <a:lnTo>
                  <a:pt x="28193" y="1454492"/>
                </a:lnTo>
                <a:lnTo>
                  <a:pt x="28193" y="1490599"/>
                </a:lnTo>
                <a:lnTo>
                  <a:pt x="48006" y="1490599"/>
                </a:lnTo>
                <a:lnTo>
                  <a:pt x="48006" y="1454492"/>
                </a:lnTo>
                <a:lnTo>
                  <a:pt x="38100" y="1452499"/>
                </a:lnTo>
                <a:close/>
              </a:path>
              <a:path w="76200" h="1529079">
                <a:moveTo>
                  <a:pt x="48006" y="1454492"/>
                </a:moveTo>
                <a:lnTo>
                  <a:pt x="48006" y="1490599"/>
                </a:lnTo>
                <a:lnTo>
                  <a:pt x="76200" y="1490599"/>
                </a:lnTo>
                <a:lnTo>
                  <a:pt x="73211" y="1475751"/>
                </a:lnTo>
                <a:lnTo>
                  <a:pt x="65055" y="1463643"/>
                </a:lnTo>
                <a:lnTo>
                  <a:pt x="52947" y="1455487"/>
                </a:lnTo>
                <a:lnTo>
                  <a:pt x="48006" y="1454492"/>
                </a:lnTo>
                <a:close/>
              </a:path>
              <a:path w="76200" h="1529079">
                <a:moveTo>
                  <a:pt x="28193" y="74206"/>
                </a:moveTo>
                <a:lnTo>
                  <a:pt x="28193" y="1454492"/>
                </a:lnTo>
                <a:lnTo>
                  <a:pt x="38100" y="1452499"/>
                </a:lnTo>
                <a:lnTo>
                  <a:pt x="48006" y="1452499"/>
                </a:lnTo>
                <a:lnTo>
                  <a:pt x="48006" y="76200"/>
                </a:lnTo>
                <a:lnTo>
                  <a:pt x="38100" y="76200"/>
                </a:lnTo>
                <a:lnTo>
                  <a:pt x="28193" y="74206"/>
                </a:lnTo>
                <a:close/>
              </a:path>
              <a:path w="76200" h="1529079">
                <a:moveTo>
                  <a:pt x="48006" y="1452499"/>
                </a:moveTo>
                <a:lnTo>
                  <a:pt x="38100" y="1452499"/>
                </a:lnTo>
                <a:lnTo>
                  <a:pt x="48006" y="1454492"/>
                </a:lnTo>
                <a:lnTo>
                  <a:pt x="48006" y="1452499"/>
                </a:lnTo>
                <a:close/>
              </a:path>
              <a:path w="76200" h="1529079">
                <a:moveTo>
                  <a:pt x="48006" y="38100"/>
                </a:moveTo>
                <a:lnTo>
                  <a:pt x="28193" y="38100"/>
                </a:lnTo>
                <a:lnTo>
                  <a:pt x="28193" y="74206"/>
                </a:lnTo>
                <a:lnTo>
                  <a:pt x="38100" y="76200"/>
                </a:lnTo>
                <a:lnTo>
                  <a:pt x="48006" y="74206"/>
                </a:lnTo>
                <a:lnTo>
                  <a:pt x="48006" y="38100"/>
                </a:lnTo>
                <a:close/>
              </a:path>
              <a:path w="76200" h="1529079">
                <a:moveTo>
                  <a:pt x="48006" y="74206"/>
                </a:moveTo>
                <a:lnTo>
                  <a:pt x="38100" y="76200"/>
                </a:lnTo>
                <a:lnTo>
                  <a:pt x="48006" y="76200"/>
                </a:lnTo>
                <a:lnTo>
                  <a:pt x="48006" y="74206"/>
                </a:lnTo>
                <a:close/>
              </a:path>
              <a:path w="76200" h="1529079">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1529079">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p:spPr>
        <p:txBody>
          <a:bodyPr wrap="square" lIns="0" tIns="0" rIns="0" bIns="0" rtlCol="0"/>
          <a:lstStyle/>
          <a:p>
            <a:endParaRPr/>
          </a:p>
        </p:txBody>
      </p:sp>
      <p:pic>
        <p:nvPicPr>
          <p:cNvPr id="14" name="Image 0" descr="preencoded.png"/>
          <p:cNvPicPr>
            <a:picLocks noChangeAspect="1"/>
          </p:cNvPicPr>
          <p:nvPr/>
        </p:nvPicPr>
        <p:blipFill>
          <a:blip r:embed="rId2"/>
          <a:stretch>
            <a:fillRect/>
          </a:stretch>
        </p:blipFill>
        <p:spPr>
          <a:xfrm>
            <a:off x="6682650" y="850265"/>
            <a:ext cx="2197100" cy="3295650"/>
          </a:xfrm>
          <a:prstGeom prst="rect">
            <a:avLst/>
          </a:prstGeom>
          <a:effectLst>
            <a:glow rad="228600">
              <a:schemeClr val="accent5">
                <a:satMod val="175000"/>
                <a:alpha val="40000"/>
              </a:schemeClr>
            </a:glow>
          </a:effectLst>
        </p:spPr>
      </p:pic>
      <p:sp>
        <p:nvSpPr>
          <p:cNvPr id="23" name="object 3"/>
          <p:cNvSpPr/>
          <p:nvPr/>
        </p:nvSpPr>
        <p:spPr>
          <a:xfrm flipH="1">
            <a:off x="2971800" y="1837436"/>
            <a:ext cx="76200" cy="304800"/>
          </a:xfrm>
          <a:custGeom>
            <a:avLst/>
            <a:gdLst/>
            <a:ahLst/>
            <a:cxnLst/>
            <a:rect l="l" t="t" r="r" b="b"/>
            <a:pathLst>
              <a:path w="76200" h="1529079">
                <a:moveTo>
                  <a:pt x="28193" y="1454492"/>
                </a:moveTo>
                <a:lnTo>
                  <a:pt x="23252" y="1455487"/>
                </a:lnTo>
                <a:lnTo>
                  <a:pt x="11144" y="1463643"/>
                </a:lnTo>
                <a:lnTo>
                  <a:pt x="2988" y="1475751"/>
                </a:lnTo>
                <a:lnTo>
                  <a:pt x="0" y="1490599"/>
                </a:lnTo>
                <a:lnTo>
                  <a:pt x="2988" y="1505392"/>
                </a:lnTo>
                <a:lnTo>
                  <a:pt x="11144" y="1517507"/>
                </a:lnTo>
                <a:lnTo>
                  <a:pt x="23252" y="1525692"/>
                </a:lnTo>
                <a:lnTo>
                  <a:pt x="38100" y="1528699"/>
                </a:lnTo>
                <a:lnTo>
                  <a:pt x="52947" y="1525692"/>
                </a:lnTo>
                <a:lnTo>
                  <a:pt x="65055" y="1517507"/>
                </a:lnTo>
                <a:lnTo>
                  <a:pt x="73211" y="1505392"/>
                </a:lnTo>
                <a:lnTo>
                  <a:pt x="76200" y="1490599"/>
                </a:lnTo>
                <a:lnTo>
                  <a:pt x="28193" y="1490599"/>
                </a:lnTo>
                <a:lnTo>
                  <a:pt x="28193" y="1454492"/>
                </a:lnTo>
                <a:close/>
              </a:path>
              <a:path w="76200" h="1529079">
                <a:moveTo>
                  <a:pt x="38100" y="1452499"/>
                </a:moveTo>
                <a:lnTo>
                  <a:pt x="28193" y="1454492"/>
                </a:lnTo>
                <a:lnTo>
                  <a:pt x="28193" y="1490599"/>
                </a:lnTo>
                <a:lnTo>
                  <a:pt x="48006" y="1490599"/>
                </a:lnTo>
                <a:lnTo>
                  <a:pt x="48006" y="1454492"/>
                </a:lnTo>
                <a:lnTo>
                  <a:pt x="38100" y="1452499"/>
                </a:lnTo>
                <a:close/>
              </a:path>
              <a:path w="76200" h="1529079">
                <a:moveTo>
                  <a:pt x="48006" y="1454492"/>
                </a:moveTo>
                <a:lnTo>
                  <a:pt x="48006" y="1490599"/>
                </a:lnTo>
                <a:lnTo>
                  <a:pt x="76200" y="1490599"/>
                </a:lnTo>
                <a:lnTo>
                  <a:pt x="73211" y="1475751"/>
                </a:lnTo>
                <a:lnTo>
                  <a:pt x="65055" y="1463643"/>
                </a:lnTo>
                <a:lnTo>
                  <a:pt x="52947" y="1455487"/>
                </a:lnTo>
                <a:lnTo>
                  <a:pt x="48006" y="1454492"/>
                </a:lnTo>
                <a:close/>
              </a:path>
              <a:path w="76200" h="1529079">
                <a:moveTo>
                  <a:pt x="28193" y="74206"/>
                </a:moveTo>
                <a:lnTo>
                  <a:pt x="28193" y="1454492"/>
                </a:lnTo>
                <a:lnTo>
                  <a:pt x="38100" y="1452499"/>
                </a:lnTo>
                <a:lnTo>
                  <a:pt x="48006" y="1452499"/>
                </a:lnTo>
                <a:lnTo>
                  <a:pt x="48006" y="76200"/>
                </a:lnTo>
                <a:lnTo>
                  <a:pt x="38100" y="76200"/>
                </a:lnTo>
                <a:lnTo>
                  <a:pt x="28193" y="74206"/>
                </a:lnTo>
                <a:close/>
              </a:path>
              <a:path w="76200" h="1529079">
                <a:moveTo>
                  <a:pt x="48006" y="1452499"/>
                </a:moveTo>
                <a:lnTo>
                  <a:pt x="38100" y="1452499"/>
                </a:lnTo>
                <a:lnTo>
                  <a:pt x="48006" y="1454492"/>
                </a:lnTo>
                <a:lnTo>
                  <a:pt x="48006" y="1452499"/>
                </a:lnTo>
                <a:close/>
              </a:path>
              <a:path w="76200" h="1529079">
                <a:moveTo>
                  <a:pt x="48006" y="38100"/>
                </a:moveTo>
                <a:lnTo>
                  <a:pt x="28193" y="38100"/>
                </a:lnTo>
                <a:lnTo>
                  <a:pt x="28193" y="74206"/>
                </a:lnTo>
                <a:lnTo>
                  <a:pt x="38100" y="76200"/>
                </a:lnTo>
                <a:lnTo>
                  <a:pt x="48006" y="74206"/>
                </a:lnTo>
                <a:lnTo>
                  <a:pt x="48006" y="38100"/>
                </a:lnTo>
                <a:close/>
              </a:path>
              <a:path w="76200" h="1529079">
                <a:moveTo>
                  <a:pt x="48006" y="74206"/>
                </a:moveTo>
                <a:lnTo>
                  <a:pt x="38100" y="76200"/>
                </a:lnTo>
                <a:lnTo>
                  <a:pt x="48006" y="76200"/>
                </a:lnTo>
                <a:lnTo>
                  <a:pt x="48006" y="74206"/>
                </a:lnTo>
                <a:close/>
              </a:path>
              <a:path w="76200" h="1529079">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1529079">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p:spPr>
        <p:txBody>
          <a:bodyPr wrap="square" lIns="0" tIns="0" rIns="0" bIns="0" rtlCol="0"/>
          <a:lstStyle/>
          <a:p>
            <a:endParaRPr sz="1400"/>
          </a:p>
        </p:txBody>
      </p:sp>
      <p:sp>
        <p:nvSpPr>
          <p:cNvPr id="24" name="object 3"/>
          <p:cNvSpPr/>
          <p:nvPr/>
        </p:nvSpPr>
        <p:spPr>
          <a:xfrm flipH="1">
            <a:off x="2978759" y="2352867"/>
            <a:ext cx="76200" cy="304800"/>
          </a:xfrm>
          <a:custGeom>
            <a:avLst/>
            <a:gdLst/>
            <a:ahLst/>
            <a:cxnLst/>
            <a:rect l="l" t="t" r="r" b="b"/>
            <a:pathLst>
              <a:path w="76200" h="1529079">
                <a:moveTo>
                  <a:pt x="28193" y="1454492"/>
                </a:moveTo>
                <a:lnTo>
                  <a:pt x="23252" y="1455487"/>
                </a:lnTo>
                <a:lnTo>
                  <a:pt x="11144" y="1463643"/>
                </a:lnTo>
                <a:lnTo>
                  <a:pt x="2988" y="1475751"/>
                </a:lnTo>
                <a:lnTo>
                  <a:pt x="0" y="1490599"/>
                </a:lnTo>
                <a:lnTo>
                  <a:pt x="2988" y="1505392"/>
                </a:lnTo>
                <a:lnTo>
                  <a:pt x="11144" y="1517507"/>
                </a:lnTo>
                <a:lnTo>
                  <a:pt x="23252" y="1525692"/>
                </a:lnTo>
                <a:lnTo>
                  <a:pt x="38100" y="1528699"/>
                </a:lnTo>
                <a:lnTo>
                  <a:pt x="52947" y="1525692"/>
                </a:lnTo>
                <a:lnTo>
                  <a:pt x="65055" y="1517507"/>
                </a:lnTo>
                <a:lnTo>
                  <a:pt x="73211" y="1505392"/>
                </a:lnTo>
                <a:lnTo>
                  <a:pt x="76200" y="1490599"/>
                </a:lnTo>
                <a:lnTo>
                  <a:pt x="28193" y="1490599"/>
                </a:lnTo>
                <a:lnTo>
                  <a:pt x="28193" y="1454492"/>
                </a:lnTo>
                <a:close/>
              </a:path>
              <a:path w="76200" h="1529079">
                <a:moveTo>
                  <a:pt x="38100" y="1452499"/>
                </a:moveTo>
                <a:lnTo>
                  <a:pt x="28193" y="1454492"/>
                </a:lnTo>
                <a:lnTo>
                  <a:pt x="28193" y="1490599"/>
                </a:lnTo>
                <a:lnTo>
                  <a:pt x="48006" y="1490599"/>
                </a:lnTo>
                <a:lnTo>
                  <a:pt x="48006" y="1454492"/>
                </a:lnTo>
                <a:lnTo>
                  <a:pt x="38100" y="1452499"/>
                </a:lnTo>
                <a:close/>
              </a:path>
              <a:path w="76200" h="1529079">
                <a:moveTo>
                  <a:pt x="48006" y="1454492"/>
                </a:moveTo>
                <a:lnTo>
                  <a:pt x="48006" y="1490599"/>
                </a:lnTo>
                <a:lnTo>
                  <a:pt x="76200" y="1490599"/>
                </a:lnTo>
                <a:lnTo>
                  <a:pt x="73211" y="1475751"/>
                </a:lnTo>
                <a:lnTo>
                  <a:pt x="65055" y="1463643"/>
                </a:lnTo>
                <a:lnTo>
                  <a:pt x="52947" y="1455487"/>
                </a:lnTo>
                <a:lnTo>
                  <a:pt x="48006" y="1454492"/>
                </a:lnTo>
                <a:close/>
              </a:path>
              <a:path w="76200" h="1529079">
                <a:moveTo>
                  <a:pt x="28193" y="74206"/>
                </a:moveTo>
                <a:lnTo>
                  <a:pt x="28193" y="1454492"/>
                </a:lnTo>
                <a:lnTo>
                  <a:pt x="38100" y="1452499"/>
                </a:lnTo>
                <a:lnTo>
                  <a:pt x="48006" y="1452499"/>
                </a:lnTo>
                <a:lnTo>
                  <a:pt x="48006" y="76200"/>
                </a:lnTo>
                <a:lnTo>
                  <a:pt x="38100" y="76200"/>
                </a:lnTo>
                <a:lnTo>
                  <a:pt x="28193" y="74206"/>
                </a:lnTo>
                <a:close/>
              </a:path>
              <a:path w="76200" h="1529079">
                <a:moveTo>
                  <a:pt x="48006" y="1452499"/>
                </a:moveTo>
                <a:lnTo>
                  <a:pt x="38100" y="1452499"/>
                </a:lnTo>
                <a:lnTo>
                  <a:pt x="48006" y="1454492"/>
                </a:lnTo>
                <a:lnTo>
                  <a:pt x="48006" y="1452499"/>
                </a:lnTo>
                <a:close/>
              </a:path>
              <a:path w="76200" h="1529079">
                <a:moveTo>
                  <a:pt x="48006" y="38100"/>
                </a:moveTo>
                <a:lnTo>
                  <a:pt x="28193" y="38100"/>
                </a:lnTo>
                <a:lnTo>
                  <a:pt x="28193" y="74206"/>
                </a:lnTo>
                <a:lnTo>
                  <a:pt x="38100" y="76200"/>
                </a:lnTo>
                <a:lnTo>
                  <a:pt x="48006" y="74206"/>
                </a:lnTo>
                <a:lnTo>
                  <a:pt x="48006" y="38100"/>
                </a:lnTo>
                <a:close/>
              </a:path>
              <a:path w="76200" h="1529079">
                <a:moveTo>
                  <a:pt x="48006" y="74206"/>
                </a:moveTo>
                <a:lnTo>
                  <a:pt x="38100" y="76200"/>
                </a:lnTo>
                <a:lnTo>
                  <a:pt x="48006" y="76200"/>
                </a:lnTo>
                <a:lnTo>
                  <a:pt x="48006" y="74206"/>
                </a:lnTo>
                <a:close/>
              </a:path>
              <a:path w="76200" h="1529079">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1529079">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p:spPr>
        <p:txBody>
          <a:bodyPr wrap="square" lIns="0" tIns="0" rIns="0" bIns="0" rtlCol="0"/>
          <a:lstStyle/>
          <a:p>
            <a:endParaRPr sz="1400"/>
          </a:p>
        </p:txBody>
      </p:sp>
      <p:sp>
        <p:nvSpPr>
          <p:cNvPr id="25" name="object 3"/>
          <p:cNvSpPr/>
          <p:nvPr/>
        </p:nvSpPr>
        <p:spPr>
          <a:xfrm flipH="1">
            <a:off x="2978759" y="2854074"/>
            <a:ext cx="76200" cy="304800"/>
          </a:xfrm>
          <a:custGeom>
            <a:avLst/>
            <a:gdLst/>
            <a:ahLst/>
            <a:cxnLst/>
            <a:rect l="l" t="t" r="r" b="b"/>
            <a:pathLst>
              <a:path w="76200" h="1529079">
                <a:moveTo>
                  <a:pt x="28193" y="1454492"/>
                </a:moveTo>
                <a:lnTo>
                  <a:pt x="23252" y="1455487"/>
                </a:lnTo>
                <a:lnTo>
                  <a:pt x="11144" y="1463643"/>
                </a:lnTo>
                <a:lnTo>
                  <a:pt x="2988" y="1475751"/>
                </a:lnTo>
                <a:lnTo>
                  <a:pt x="0" y="1490599"/>
                </a:lnTo>
                <a:lnTo>
                  <a:pt x="2988" y="1505392"/>
                </a:lnTo>
                <a:lnTo>
                  <a:pt x="11144" y="1517507"/>
                </a:lnTo>
                <a:lnTo>
                  <a:pt x="23252" y="1525692"/>
                </a:lnTo>
                <a:lnTo>
                  <a:pt x="38100" y="1528699"/>
                </a:lnTo>
                <a:lnTo>
                  <a:pt x="52947" y="1525692"/>
                </a:lnTo>
                <a:lnTo>
                  <a:pt x="65055" y="1517507"/>
                </a:lnTo>
                <a:lnTo>
                  <a:pt x="73211" y="1505392"/>
                </a:lnTo>
                <a:lnTo>
                  <a:pt x="76200" y="1490599"/>
                </a:lnTo>
                <a:lnTo>
                  <a:pt x="28193" y="1490599"/>
                </a:lnTo>
                <a:lnTo>
                  <a:pt x="28193" y="1454492"/>
                </a:lnTo>
                <a:close/>
              </a:path>
              <a:path w="76200" h="1529079">
                <a:moveTo>
                  <a:pt x="38100" y="1452499"/>
                </a:moveTo>
                <a:lnTo>
                  <a:pt x="28193" y="1454492"/>
                </a:lnTo>
                <a:lnTo>
                  <a:pt x="28193" y="1490599"/>
                </a:lnTo>
                <a:lnTo>
                  <a:pt x="48006" y="1490599"/>
                </a:lnTo>
                <a:lnTo>
                  <a:pt x="48006" y="1454492"/>
                </a:lnTo>
                <a:lnTo>
                  <a:pt x="38100" y="1452499"/>
                </a:lnTo>
                <a:close/>
              </a:path>
              <a:path w="76200" h="1529079">
                <a:moveTo>
                  <a:pt x="48006" y="1454492"/>
                </a:moveTo>
                <a:lnTo>
                  <a:pt x="48006" y="1490599"/>
                </a:lnTo>
                <a:lnTo>
                  <a:pt x="76200" y="1490599"/>
                </a:lnTo>
                <a:lnTo>
                  <a:pt x="73211" y="1475751"/>
                </a:lnTo>
                <a:lnTo>
                  <a:pt x="65055" y="1463643"/>
                </a:lnTo>
                <a:lnTo>
                  <a:pt x="52947" y="1455487"/>
                </a:lnTo>
                <a:lnTo>
                  <a:pt x="48006" y="1454492"/>
                </a:lnTo>
                <a:close/>
              </a:path>
              <a:path w="76200" h="1529079">
                <a:moveTo>
                  <a:pt x="28193" y="74206"/>
                </a:moveTo>
                <a:lnTo>
                  <a:pt x="28193" y="1454492"/>
                </a:lnTo>
                <a:lnTo>
                  <a:pt x="38100" y="1452499"/>
                </a:lnTo>
                <a:lnTo>
                  <a:pt x="48006" y="1452499"/>
                </a:lnTo>
                <a:lnTo>
                  <a:pt x="48006" y="76200"/>
                </a:lnTo>
                <a:lnTo>
                  <a:pt x="38100" y="76200"/>
                </a:lnTo>
                <a:lnTo>
                  <a:pt x="28193" y="74206"/>
                </a:lnTo>
                <a:close/>
              </a:path>
              <a:path w="76200" h="1529079">
                <a:moveTo>
                  <a:pt x="48006" y="1452499"/>
                </a:moveTo>
                <a:lnTo>
                  <a:pt x="38100" y="1452499"/>
                </a:lnTo>
                <a:lnTo>
                  <a:pt x="48006" y="1454492"/>
                </a:lnTo>
                <a:lnTo>
                  <a:pt x="48006" y="1452499"/>
                </a:lnTo>
                <a:close/>
              </a:path>
              <a:path w="76200" h="1529079">
                <a:moveTo>
                  <a:pt x="48006" y="38100"/>
                </a:moveTo>
                <a:lnTo>
                  <a:pt x="28193" y="38100"/>
                </a:lnTo>
                <a:lnTo>
                  <a:pt x="28193" y="74206"/>
                </a:lnTo>
                <a:lnTo>
                  <a:pt x="38100" y="76200"/>
                </a:lnTo>
                <a:lnTo>
                  <a:pt x="48006" y="74206"/>
                </a:lnTo>
                <a:lnTo>
                  <a:pt x="48006" y="38100"/>
                </a:lnTo>
                <a:close/>
              </a:path>
              <a:path w="76200" h="1529079">
                <a:moveTo>
                  <a:pt x="48006" y="74206"/>
                </a:moveTo>
                <a:lnTo>
                  <a:pt x="38100" y="76200"/>
                </a:lnTo>
                <a:lnTo>
                  <a:pt x="48006" y="76200"/>
                </a:lnTo>
                <a:lnTo>
                  <a:pt x="48006" y="74206"/>
                </a:lnTo>
                <a:close/>
              </a:path>
              <a:path w="76200" h="1529079">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1529079">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p:spPr>
        <p:txBody>
          <a:bodyPr wrap="square" lIns="0" tIns="0" rIns="0" bIns="0" rtlCol="0"/>
          <a:lstStyle/>
          <a:p>
            <a:endParaRPr sz="1400"/>
          </a:p>
        </p:txBody>
      </p:sp>
      <p:sp>
        <p:nvSpPr>
          <p:cNvPr id="26" name="object 3"/>
          <p:cNvSpPr/>
          <p:nvPr/>
        </p:nvSpPr>
        <p:spPr>
          <a:xfrm flipH="1">
            <a:off x="2979420" y="3355281"/>
            <a:ext cx="76200" cy="304800"/>
          </a:xfrm>
          <a:custGeom>
            <a:avLst/>
            <a:gdLst/>
            <a:ahLst/>
            <a:cxnLst/>
            <a:rect l="l" t="t" r="r" b="b"/>
            <a:pathLst>
              <a:path w="76200" h="1529079">
                <a:moveTo>
                  <a:pt x="28193" y="1454492"/>
                </a:moveTo>
                <a:lnTo>
                  <a:pt x="23252" y="1455487"/>
                </a:lnTo>
                <a:lnTo>
                  <a:pt x="11144" y="1463643"/>
                </a:lnTo>
                <a:lnTo>
                  <a:pt x="2988" y="1475751"/>
                </a:lnTo>
                <a:lnTo>
                  <a:pt x="0" y="1490599"/>
                </a:lnTo>
                <a:lnTo>
                  <a:pt x="2988" y="1505392"/>
                </a:lnTo>
                <a:lnTo>
                  <a:pt x="11144" y="1517507"/>
                </a:lnTo>
                <a:lnTo>
                  <a:pt x="23252" y="1525692"/>
                </a:lnTo>
                <a:lnTo>
                  <a:pt x="38100" y="1528699"/>
                </a:lnTo>
                <a:lnTo>
                  <a:pt x="52947" y="1525692"/>
                </a:lnTo>
                <a:lnTo>
                  <a:pt x="65055" y="1517507"/>
                </a:lnTo>
                <a:lnTo>
                  <a:pt x="73211" y="1505392"/>
                </a:lnTo>
                <a:lnTo>
                  <a:pt x="76200" y="1490599"/>
                </a:lnTo>
                <a:lnTo>
                  <a:pt x="28193" y="1490599"/>
                </a:lnTo>
                <a:lnTo>
                  <a:pt x="28193" y="1454492"/>
                </a:lnTo>
                <a:close/>
              </a:path>
              <a:path w="76200" h="1529079">
                <a:moveTo>
                  <a:pt x="38100" y="1452499"/>
                </a:moveTo>
                <a:lnTo>
                  <a:pt x="28193" y="1454492"/>
                </a:lnTo>
                <a:lnTo>
                  <a:pt x="28193" y="1490599"/>
                </a:lnTo>
                <a:lnTo>
                  <a:pt x="48006" y="1490599"/>
                </a:lnTo>
                <a:lnTo>
                  <a:pt x="48006" y="1454492"/>
                </a:lnTo>
                <a:lnTo>
                  <a:pt x="38100" y="1452499"/>
                </a:lnTo>
                <a:close/>
              </a:path>
              <a:path w="76200" h="1529079">
                <a:moveTo>
                  <a:pt x="48006" y="1454492"/>
                </a:moveTo>
                <a:lnTo>
                  <a:pt x="48006" y="1490599"/>
                </a:lnTo>
                <a:lnTo>
                  <a:pt x="76200" y="1490599"/>
                </a:lnTo>
                <a:lnTo>
                  <a:pt x="73211" y="1475751"/>
                </a:lnTo>
                <a:lnTo>
                  <a:pt x="65055" y="1463643"/>
                </a:lnTo>
                <a:lnTo>
                  <a:pt x="52947" y="1455487"/>
                </a:lnTo>
                <a:lnTo>
                  <a:pt x="48006" y="1454492"/>
                </a:lnTo>
                <a:close/>
              </a:path>
              <a:path w="76200" h="1529079">
                <a:moveTo>
                  <a:pt x="28193" y="74206"/>
                </a:moveTo>
                <a:lnTo>
                  <a:pt x="28193" y="1454492"/>
                </a:lnTo>
                <a:lnTo>
                  <a:pt x="38100" y="1452499"/>
                </a:lnTo>
                <a:lnTo>
                  <a:pt x="48006" y="1452499"/>
                </a:lnTo>
                <a:lnTo>
                  <a:pt x="48006" y="76200"/>
                </a:lnTo>
                <a:lnTo>
                  <a:pt x="38100" y="76200"/>
                </a:lnTo>
                <a:lnTo>
                  <a:pt x="28193" y="74206"/>
                </a:lnTo>
                <a:close/>
              </a:path>
              <a:path w="76200" h="1529079">
                <a:moveTo>
                  <a:pt x="48006" y="1452499"/>
                </a:moveTo>
                <a:lnTo>
                  <a:pt x="38100" y="1452499"/>
                </a:lnTo>
                <a:lnTo>
                  <a:pt x="48006" y="1454492"/>
                </a:lnTo>
                <a:lnTo>
                  <a:pt x="48006" y="1452499"/>
                </a:lnTo>
                <a:close/>
              </a:path>
              <a:path w="76200" h="1529079">
                <a:moveTo>
                  <a:pt x="48006" y="38100"/>
                </a:moveTo>
                <a:lnTo>
                  <a:pt x="28193" y="38100"/>
                </a:lnTo>
                <a:lnTo>
                  <a:pt x="28193" y="74206"/>
                </a:lnTo>
                <a:lnTo>
                  <a:pt x="38100" y="76200"/>
                </a:lnTo>
                <a:lnTo>
                  <a:pt x="48006" y="74206"/>
                </a:lnTo>
                <a:lnTo>
                  <a:pt x="48006" y="38100"/>
                </a:lnTo>
                <a:close/>
              </a:path>
              <a:path w="76200" h="1529079">
                <a:moveTo>
                  <a:pt x="48006" y="74206"/>
                </a:moveTo>
                <a:lnTo>
                  <a:pt x="38100" y="76200"/>
                </a:lnTo>
                <a:lnTo>
                  <a:pt x="48006" y="76200"/>
                </a:lnTo>
                <a:lnTo>
                  <a:pt x="48006" y="74206"/>
                </a:lnTo>
                <a:close/>
              </a:path>
              <a:path w="76200" h="1529079">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1529079">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p:spPr>
        <p:txBody>
          <a:bodyPr wrap="square" lIns="0" tIns="0" rIns="0" bIns="0" rtlCol="0"/>
          <a:lstStyle/>
          <a:p>
            <a:endParaRPr sz="1400"/>
          </a:p>
        </p:txBody>
      </p:sp>
      <p:sp>
        <p:nvSpPr>
          <p:cNvPr id="27" name="Rectangle 26"/>
          <p:cNvSpPr/>
          <p:nvPr/>
        </p:nvSpPr>
        <p:spPr>
          <a:xfrm>
            <a:off x="3048000" y="1623659"/>
            <a:ext cx="2688627" cy="427553"/>
          </a:xfrm>
          <a:prstGeom prst="rect">
            <a:avLst/>
          </a:prstGeom>
        </p:spPr>
        <p:txBody>
          <a:bodyPr wrap="square">
            <a:spAutoFit/>
          </a:bodyPr>
          <a:lstStyle/>
          <a:p>
            <a:pPr marL="0" indent="0" algn="l">
              <a:lnSpc>
                <a:spcPts val="3000"/>
              </a:lnSpc>
              <a:buNone/>
            </a:pPr>
            <a:r>
              <a:rPr lang="en-US" sz="1200" dirty="0">
                <a:solidFill>
                  <a:srgbClr val="E2E6E9"/>
                </a:solidFill>
                <a:latin typeface="Merriweather" pitchFamily="34" charset="0"/>
                <a:ea typeface="Merriweather" pitchFamily="34" charset="-122"/>
                <a:cs typeface="Merriweather" pitchFamily="34" charset="-120"/>
              </a:rPr>
              <a:t>Continuous Recognition</a:t>
            </a:r>
            <a:endParaRPr lang="en-US" sz="1200" dirty="0"/>
          </a:p>
        </p:txBody>
      </p:sp>
      <p:sp>
        <p:nvSpPr>
          <p:cNvPr id="28" name="Rectangle 27"/>
          <p:cNvSpPr/>
          <p:nvPr/>
        </p:nvSpPr>
        <p:spPr>
          <a:xfrm>
            <a:off x="3067005" y="1806975"/>
            <a:ext cx="3962400" cy="431400"/>
          </a:xfrm>
          <a:prstGeom prst="rect">
            <a:avLst/>
          </a:prstGeom>
        </p:spPr>
        <p:txBody>
          <a:bodyPr wrap="square">
            <a:spAutoFit/>
          </a:bodyPr>
          <a:lstStyle/>
          <a:p>
            <a:pPr marL="0" indent="0" algn="l">
              <a:lnSpc>
                <a:spcPts val="3100"/>
              </a:lnSpc>
              <a:buNone/>
            </a:pPr>
            <a:r>
              <a:rPr lang="en-US" sz="1200" dirty="0">
                <a:solidFill>
                  <a:srgbClr val="E2E6E9"/>
                </a:solidFill>
                <a:latin typeface="Merriweather" pitchFamily="34" charset="0"/>
                <a:ea typeface="Merriweather" pitchFamily="34" charset="-122"/>
                <a:cs typeface="Merriweather" pitchFamily="34" charset="-120"/>
              </a:rPr>
              <a:t>Extend to full sentences and video streams.</a:t>
            </a:r>
            <a:endParaRPr lang="en-US" sz="1200" dirty="0"/>
          </a:p>
        </p:txBody>
      </p:sp>
      <p:sp>
        <p:nvSpPr>
          <p:cNvPr id="29" name="Rectangle 28"/>
          <p:cNvSpPr/>
          <p:nvPr/>
        </p:nvSpPr>
        <p:spPr>
          <a:xfrm>
            <a:off x="3073964" y="2172486"/>
            <a:ext cx="2973122" cy="861774"/>
          </a:xfrm>
          <a:prstGeom prst="rect">
            <a:avLst/>
          </a:prstGeom>
        </p:spPr>
        <p:txBody>
          <a:bodyPr wrap="square">
            <a:spAutoFit/>
          </a:bodyPr>
          <a:lstStyle/>
          <a:p>
            <a:pPr marL="0" indent="0" algn="l">
              <a:lnSpc>
                <a:spcPts val="3000"/>
              </a:lnSpc>
              <a:buNone/>
            </a:pPr>
            <a:r>
              <a:rPr lang="en-US" sz="1200" dirty="0">
                <a:solidFill>
                  <a:srgbClr val="E2E6E9"/>
                </a:solidFill>
                <a:latin typeface="Merriweather" pitchFamily="34" charset="0"/>
                <a:ea typeface="Merriweather" pitchFamily="34" charset="-122"/>
                <a:cs typeface="Merriweather" pitchFamily="34" charset="-120"/>
              </a:rPr>
              <a:t>Augmented Data</a:t>
            </a:r>
            <a:endParaRPr lang="en-US" sz="1200" dirty="0"/>
          </a:p>
          <a:p>
            <a:pPr marL="0" indent="0" algn="l">
              <a:lnSpc>
                <a:spcPts val="3000"/>
              </a:lnSpc>
              <a:buNone/>
            </a:pPr>
            <a:endParaRPr lang="en-US" sz="1200" dirty="0"/>
          </a:p>
        </p:txBody>
      </p:sp>
      <p:sp>
        <p:nvSpPr>
          <p:cNvPr id="30" name="Rectangle 29"/>
          <p:cNvSpPr/>
          <p:nvPr/>
        </p:nvSpPr>
        <p:spPr>
          <a:xfrm>
            <a:off x="3078480" y="2498090"/>
            <a:ext cx="2531462" cy="276999"/>
          </a:xfrm>
          <a:prstGeom prst="rect">
            <a:avLst/>
          </a:prstGeom>
        </p:spPr>
        <p:txBody>
          <a:bodyPr wrap="none">
            <a:spAutoFit/>
          </a:bodyPr>
          <a:lstStyle/>
          <a:p>
            <a:r>
              <a:rPr lang="en-US" sz="1200" dirty="0">
                <a:solidFill>
                  <a:srgbClr val="E2E6E9"/>
                </a:solidFill>
                <a:latin typeface="Merriweather" pitchFamily="34" charset="0"/>
                <a:ea typeface="Merriweather" pitchFamily="34" charset="-122"/>
                <a:cs typeface="Merriweather" pitchFamily="34" charset="-120"/>
              </a:rPr>
              <a:t>Larger, more diverse </a:t>
            </a:r>
            <a:r>
              <a:rPr lang="en-US" sz="1200" dirty="0" err="1">
                <a:solidFill>
                  <a:srgbClr val="E2E6E9"/>
                </a:solidFill>
                <a:latin typeface="Merriweather" pitchFamily="34" charset="0"/>
                <a:ea typeface="Merriweather" pitchFamily="34" charset="-122"/>
                <a:cs typeface="Merriweather" pitchFamily="34" charset="-120"/>
              </a:rPr>
              <a:t>ArSL</a:t>
            </a:r>
            <a:r>
              <a:rPr lang="en-US" sz="1200" dirty="0">
                <a:solidFill>
                  <a:srgbClr val="E2E6E9"/>
                </a:solidFill>
                <a:latin typeface="Merriweather" pitchFamily="34" charset="0"/>
                <a:ea typeface="Merriweather" pitchFamily="34" charset="-122"/>
                <a:cs typeface="Merriweather" pitchFamily="34" charset="-120"/>
              </a:rPr>
              <a:t> corpus.</a:t>
            </a:r>
            <a:endParaRPr lang="en-US" sz="1200" dirty="0"/>
          </a:p>
        </p:txBody>
      </p:sp>
      <p:sp>
        <p:nvSpPr>
          <p:cNvPr id="31" name="Rectangle 30"/>
          <p:cNvSpPr/>
          <p:nvPr/>
        </p:nvSpPr>
        <p:spPr>
          <a:xfrm>
            <a:off x="3077843" y="2667150"/>
            <a:ext cx="1693092" cy="415948"/>
          </a:xfrm>
          <a:prstGeom prst="rect">
            <a:avLst/>
          </a:prstGeom>
        </p:spPr>
        <p:txBody>
          <a:bodyPr wrap="none">
            <a:spAutoFit/>
          </a:bodyPr>
          <a:lstStyle/>
          <a:p>
            <a:pPr marL="0" indent="0" algn="l">
              <a:lnSpc>
                <a:spcPts val="3000"/>
              </a:lnSpc>
              <a:buNone/>
            </a:pPr>
            <a:r>
              <a:rPr lang="en-US" sz="1200" dirty="0">
                <a:solidFill>
                  <a:srgbClr val="E2E6E9"/>
                </a:solidFill>
                <a:latin typeface="Merriweather" pitchFamily="34" charset="0"/>
                <a:ea typeface="Merriweather" pitchFamily="34" charset="-122"/>
                <a:cs typeface="Merriweather" pitchFamily="34" charset="-120"/>
              </a:rPr>
              <a:t>Multimodal Integration</a:t>
            </a:r>
            <a:endParaRPr lang="en-US" sz="1200" dirty="0"/>
          </a:p>
        </p:txBody>
      </p:sp>
      <p:sp>
        <p:nvSpPr>
          <p:cNvPr id="32" name="Rectangle 31"/>
          <p:cNvSpPr/>
          <p:nvPr/>
        </p:nvSpPr>
        <p:spPr>
          <a:xfrm>
            <a:off x="3075586" y="2821477"/>
            <a:ext cx="2866217" cy="425566"/>
          </a:xfrm>
          <a:prstGeom prst="rect">
            <a:avLst/>
          </a:prstGeom>
        </p:spPr>
        <p:txBody>
          <a:bodyPr wrap="square">
            <a:spAutoFit/>
          </a:bodyPr>
          <a:lstStyle/>
          <a:p>
            <a:pPr marL="0" indent="0" algn="l">
              <a:lnSpc>
                <a:spcPts val="3100"/>
              </a:lnSpc>
              <a:buNone/>
            </a:pPr>
            <a:r>
              <a:rPr lang="en-US" sz="1200" dirty="0">
                <a:solidFill>
                  <a:srgbClr val="E2E6E9"/>
                </a:solidFill>
                <a:latin typeface="Merriweather" pitchFamily="34" charset="0"/>
                <a:ea typeface="Merriweather" pitchFamily="34" charset="-122"/>
                <a:cs typeface="Merriweather" pitchFamily="34" charset="-120"/>
              </a:rPr>
              <a:t>Facial expressions, body pose cues.</a:t>
            </a:r>
            <a:endParaRPr lang="en-US" sz="1200" dirty="0"/>
          </a:p>
        </p:txBody>
      </p:sp>
      <p:sp>
        <p:nvSpPr>
          <p:cNvPr id="33" name="Rectangle 32"/>
          <p:cNvSpPr/>
          <p:nvPr/>
        </p:nvSpPr>
        <p:spPr>
          <a:xfrm>
            <a:off x="3087749" y="3157621"/>
            <a:ext cx="1871025" cy="415948"/>
          </a:xfrm>
          <a:prstGeom prst="rect">
            <a:avLst/>
          </a:prstGeom>
        </p:spPr>
        <p:txBody>
          <a:bodyPr wrap="none">
            <a:spAutoFit/>
          </a:bodyPr>
          <a:lstStyle/>
          <a:p>
            <a:pPr marL="0" indent="0" algn="l">
              <a:lnSpc>
                <a:spcPts val="3000"/>
              </a:lnSpc>
              <a:buNone/>
            </a:pPr>
            <a:r>
              <a:rPr lang="en-US" sz="1200" dirty="0">
                <a:solidFill>
                  <a:srgbClr val="E2E6E9"/>
                </a:solidFill>
                <a:latin typeface="Merriweather" pitchFamily="34" charset="0"/>
                <a:ea typeface="Merriweather" pitchFamily="34" charset="-122"/>
                <a:cs typeface="Merriweather" pitchFamily="34" charset="-120"/>
              </a:rPr>
              <a:t>Adaptive Personalization</a:t>
            </a:r>
            <a:endParaRPr lang="en-US" sz="1200" dirty="0"/>
          </a:p>
        </p:txBody>
      </p:sp>
      <p:sp>
        <p:nvSpPr>
          <p:cNvPr id="34" name="Rectangle 33"/>
          <p:cNvSpPr/>
          <p:nvPr/>
        </p:nvSpPr>
        <p:spPr>
          <a:xfrm>
            <a:off x="3087749" y="3321566"/>
            <a:ext cx="2735044" cy="425566"/>
          </a:xfrm>
          <a:prstGeom prst="rect">
            <a:avLst/>
          </a:prstGeom>
        </p:spPr>
        <p:txBody>
          <a:bodyPr wrap="none">
            <a:spAutoFit/>
          </a:bodyPr>
          <a:lstStyle/>
          <a:p>
            <a:pPr marL="0" indent="0" algn="l">
              <a:lnSpc>
                <a:spcPts val="3100"/>
              </a:lnSpc>
              <a:buNone/>
            </a:pPr>
            <a:r>
              <a:rPr lang="en-US" sz="1200" dirty="0">
                <a:solidFill>
                  <a:srgbClr val="E2E6E9"/>
                </a:solidFill>
                <a:latin typeface="Merriweather" pitchFamily="34" charset="0"/>
                <a:ea typeface="Merriweather" pitchFamily="34" charset="-122"/>
                <a:cs typeface="Merriweather" pitchFamily="34" charset="-120"/>
              </a:rPr>
              <a:t>User-specific calibration for accuracy.</a:t>
            </a:r>
            <a:endParaRPr lang="en-US" sz="12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61" y="370078"/>
            <a:ext cx="8562975" cy="461665"/>
          </a:xfrm>
        </p:spPr>
        <p:txBody>
          <a:bodyPr/>
          <a:lstStyle/>
          <a:p>
            <a:pPr algn="ctr"/>
            <a:r>
              <a:rPr lang="en-US" dirty="0"/>
              <a:t>Future Work. Cont.</a:t>
            </a:r>
          </a:p>
        </p:txBody>
      </p:sp>
      <p:sp>
        <p:nvSpPr>
          <p:cNvPr id="3" name="Text Placeholder 2"/>
          <p:cNvSpPr>
            <a:spLocks noGrp="1"/>
          </p:cNvSpPr>
          <p:nvPr>
            <p:ph type="body" idx="1"/>
          </p:nvPr>
        </p:nvSpPr>
        <p:spPr>
          <a:xfrm>
            <a:off x="228600" y="971550"/>
            <a:ext cx="8915400" cy="4171950"/>
          </a:xfrm>
        </p:spPr>
        <p:txBody>
          <a:bodyPr/>
          <a:lstStyle/>
          <a:p>
            <a:r>
              <a:rPr lang="en-US" sz="1400" dirty="0">
                <a:solidFill>
                  <a:schemeClr val="bg1"/>
                </a:solidFill>
              </a:rPr>
              <a:t>Building on our accomplishments, we identify several avenues for further enhancement:</a:t>
            </a:r>
          </a:p>
          <a:p>
            <a:pPr lvl="0"/>
            <a:r>
              <a:rPr lang="en-US" sz="1400" b="1" dirty="0">
                <a:solidFill>
                  <a:schemeClr val="bg1"/>
                </a:solidFill>
              </a:rPr>
              <a:t>Continuous and Sentence-Level Recognition:</a:t>
            </a:r>
            <a:r>
              <a:rPr lang="en-US" sz="1400" dirty="0">
                <a:solidFill>
                  <a:schemeClr val="bg1"/>
                </a:solidFill>
              </a:rPr>
              <a:t/>
            </a:r>
            <a:br>
              <a:rPr lang="en-US" sz="1400" dirty="0">
                <a:solidFill>
                  <a:schemeClr val="bg1"/>
                </a:solidFill>
              </a:rPr>
            </a:br>
            <a:r>
              <a:rPr lang="en-US" sz="1400" dirty="0">
                <a:solidFill>
                  <a:schemeClr val="bg1"/>
                </a:solidFill>
              </a:rPr>
              <a:t>Extend from isolated letters to continuous sign sequences and full sentences by incorporating temporal models (e.g., 3D-CNNs, LSTM/Transformer architectures) and segmenting gestures in video streams.</a:t>
            </a:r>
          </a:p>
          <a:p>
            <a:pPr lvl="0"/>
            <a:r>
              <a:rPr lang="en-US" sz="1400" b="1" dirty="0">
                <a:solidFill>
                  <a:schemeClr val="bg1"/>
                </a:solidFill>
              </a:rPr>
              <a:t>Augmented Data Collection:</a:t>
            </a:r>
            <a:r>
              <a:rPr lang="en-US" sz="1400" dirty="0">
                <a:solidFill>
                  <a:schemeClr val="bg1"/>
                </a:solidFill>
              </a:rPr>
              <a:t/>
            </a:r>
            <a:br>
              <a:rPr lang="en-US" sz="1400" dirty="0">
                <a:solidFill>
                  <a:schemeClr val="bg1"/>
                </a:solidFill>
              </a:rPr>
            </a:br>
            <a:r>
              <a:rPr lang="en-US" sz="1400" dirty="0">
                <a:solidFill>
                  <a:schemeClr val="bg1"/>
                </a:solidFill>
              </a:rPr>
              <a:t>Curate and annotate a larger, more diverse </a:t>
            </a:r>
            <a:r>
              <a:rPr lang="en-US" sz="1400" dirty="0" err="1">
                <a:solidFill>
                  <a:schemeClr val="bg1"/>
                </a:solidFill>
              </a:rPr>
              <a:t>ArSL</a:t>
            </a:r>
            <a:r>
              <a:rPr lang="en-US" sz="1400" dirty="0">
                <a:solidFill>
                  <a:schemeClr val="bg1"/>
                </a:solidFill>
              </a:rPr>
              <a:t> corpus—covering different dialects, backgrounds, and lighting conditions—to improve model robustness and reduce class imbalance.</a:t>
            </a:r>
          </a:p>
          <a:p>
            <a:pPr lvl="0"/>
            <a:r>
              <a:rPr lang="en-US" sz="1400" b="1" dirty="0">
                <a:solidFill>
                  <a:schemeClr val="bg1"/>
                </a:solidFill>
              </a:rPr>
              <a:t>Multimodal Integration:</a:t>
            </a:r>
            <a:r>
              <a:rPr lang="en-US" sz="1400" dirty="0">
                <a:solidFill>
                  <a:schemeClr val="bg1"/>
                </a:solidFill>
              </a:rPr>
              <a:t/>
            </a:r>
            <a:br>
              <a:rPr lang="en-US" sz="1400" dirty="0">
                <a:solidFill>
                  <a:schemeClr val="bg1"/>
                </a:solidFill>
              </a:rPr>
            </a:br>
            <a:r>
              <a:rPr lang="en-US" sz="1400" dirty="0">
                <a:solidFill>
                  <a:schemeClr val="bg1"/>
                </a:solidFill>
              </a:rPr>
              <a:t>Incorporate facial-expression and body‐pose cues (non-manual signals) via face-landmark detection and full-body pose estimation to capture grammatical and emotive components of </a:t>
            </a:r>
            <a:r>
              <a:rPr lang="en-US" sz="1400" dirty="0" err="1">
                <a:solidFill>
                  <a:schemeClr val="bg1"/>
                </a:solidFill>
              </a:rPr>
              <a:t>ArSL</a:t>
            </a:r>
            <a:r>
              <a:rPr lang="en-US" sz="1400" dirty="0">
                <a:solidFill>
                  <a:schemeClr val="bg1"/>
                </a:solidFill>
              </a:rPr>
              <a:t>.</a:t>
            </a:r>
          </a:p>
          <a:p>
            <a:pPr lvl="0"/>
            <a:r>
              <a:rPr lang="en-US" sz="1400" b="1" dirty="0">
                <a:solidFill>
                  <a:schemeClr val="bg1"/>
                </a:solidFill>
              </a:rPr>
              <a:t>Adaptive Personalization:</a:t>
            </a:r>
            <a:r>
              <a:rPr lang="en-US" sz="1400" dirty="0">
                <a:solidFill>
                  <a:schemeClr val="bg1"/>
                </a:solidFill>
              </a:rPr>
              <a:t/>
            </a:r>
            <a:br>
              <a:rPr lang="en-US" sz="1400" dirty="0">
                <a:solidFill>
                  <a:schemeClr val="bg1"/>
                </a:solidFill>
              </a:rPr>
            </a:br>
            <a:r>
              <a:rPr lang="en-US" sz="1400" dirty="0">
                <a:solidFill>
                  <a:schemeClr val="bg1"/>
                </a:solidFill>
              </a:rPr>
              <a:t>Implement on-device fine-tuning or user-specific calibration to accommodate individual variations in hand shape and signing style, improving per-user accuracy.</a:t>
            </a:r>
          </a:p>
          <a:p>
            <a:pPr lvl="0"/>
            <a:r>
              <a:rPr lang="en-US" sz="1400" b="1" dirty="0">
                <a:solidFill>
                  <a:schemeClr val="bg1"/>
                </a:solidFill>
              </a:rPr>
              <a:t>Cloud-Edge Hybrid Deployment:</a:t>
            </a:r>
            <a:r>
              <a:rPr lang="en-US" sz="1400" dirty="0">
                <a:solidFill>
                  <a:schemeClr val="bg1"/>
                </a:solidFill>
              </a:rPr>
              <a:t/>
            </a:r>
            <a:br>
              <a:rPr lang="en-US" sz="1400" dirty="0">
                <a:solidFill>
                  <a:schemeClr val="bg1"/>
                </a:solidFill>
              </a:rPr>
            </a:br>
            <a:r>
              <a:rPr lang="en-US" sz="1400" dirty="0">
                <a:solidFill>
                  <a:schemeClr val="bg1"/>
                </a:solidFill>
              </a:rPr>
              <a:t>Explore a hybrid architecture leveraging edge inference for low-latency feedback and optional cloud-based processing for resource-intensive tasks (e.g., heavy fine-tuning, large-vocabulary translation).</a:t>
            </a:r>
          </a:p>
          <a:p>
            <a:pPr lvl="0"/>
            <a:r>
              <a:rPr lang="en-US" sz="1400" b="1" dirty="0">
                <a:solidFill>
                  <a:schemeClr val="bg1"/>
                </a:solidFill>
              </a:rPr>
              <a:t>User Experience Studies:</a:t>
            </a:r>
            <a:r>
              <a:rPr lang="en-US" sz="1400" dirty="0">
                <a:solidFill>
                  <a:schemeClr val="bg1"/>
                </a:solidFill>
              </a:rPr>
              <a:t/>
            </a:r>
            <a:br>
              <a:rPr lang="en-US" sz="1400" dirty="0">
                <a:solidFill>
                  <a:schemeClr val="bg1"/>
                </a:solidFill>
              </a:rPr>
            </a:br>
            <a:r>
              <a:rPr lang="en-US" sz="1400" dirty="0">
                <a:solidFill>
                  <a:schemeClr val="bg1"/>
                </a:solidFill>
              </a:rPr>
              <a:t>Conduct extensive usability and accessibility studies with members of the deaf community to refine UI/UX, evaluate the value of bi-directional communication, and guide further feature development.</a:t>
            </a:r>
          </a:p>
          <a:p>
            <a:endParaRPr lang="en-US" sz="1400" dirty="0">
              <a:solidFill>
                <a:schemeClr val="bg1"/>
              </a:solidFill>
            </a:endParaRPr>
          </a:p>
        </p:txBody>
      </p:sp>
    </p:spTree>
    <p:extLst>
      <p:ext uri="{BB962C8B-B14F-4D97-AF65-F5344CB8AC3E}">
        <p14:creationId xmlns:p14="http://schemas.microsoft.com/office/powerpoint/2010/main" val="17540221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3"/>
          <p:cNvSpPr txBox="1">
            <a:spLocks noGrp="1"/>
          </p:cNvSpPr>
          <p:nvPr>
            <p:ph type="title"/>
          </p:nvPr>
        </p:nvSpPr>
        <p:spPr>
          <a:xfrm>
            <a:off x="2512825" y="541100"/>
            <a:ext cx="4736100" cy="4746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a:t>SOLUTION DESIGN &amp; SETUP</a:t>
            </a:r>
            <a:endParaRPr/>
          </a:p>
        </p:txBody>
      </p:sp>
      <p:sp>
        <p:nvSpPr>
          <p:cNvPr id="122" name="Google Shape;122;p13"/>
          <p:cNvSpPr txBox="1"/>
          <p:nvPr/>
        </p:nvSpPr>
        <p:spPr>
          <a:xfrm>
            <a:off x="1487125" y="1069738"/>
            <a:ext cx="1371600" cy="567000"/>
          </a:xfrm>
          <a:prstGeom prst="rect">
            <a:avLst/>
          </a:prstGeom>
          <a:noFill/>
          <a:ln>
            <a:noFill/>
          </a:ln>
        </p:spPr>
        <p:txBody>
          <a:bodyPr spcFirstLastPara="1" wrap="square" lIns="0" tIns="12700" rIns="0" bIns="0" anchor="t" anchorCtr="0">
            <a:spAutoFit/>
          </a:bodyPr>
          <a:lstStyle/>
          <a:p>
            <a:pPr marL="55244" lvl="0" indent="0" algn="l" rtl="0">
              <a:lnSpc>
                <a:spcPct val="100000"/>
              </a:lnSpc>
              <a:spcBef>
                <a:spcPts val="0"/>
              </a:spcBef>
              <a:spcAft>
                <a:spcPts val="0"/>
              </a:spcAft>
              <a:buNone/>
            </a:pPr>
            <a:r>
              <a:rPr lang="en-US" sz="1800" b="1">
                <a:solidFill>
                  <a:srgbClr val="F3F3F3"/>
                </a:solidFill>
                <a:latin typeface="Calibri"/>
                <a:ea typeface="Calibri"/>
                <a:cs typeface="Calibri"/>
                <a:sym typeface="Calibri"/>
              </a:rPr>
              <a:t>MobileNetV2 Architecture</a:t>
            </a:r>
            <a:endParaRPr sz="1800" b="1">
              <a:latin typeface="Calibri"/>
              <a:ea typeface="Calibri"/>
              <a:cs typeface="Calibri"/>
              <a:sym typeface="Calibri"/>
            </a:endParaRPr>
          </a:p>
        </p:txBody>
      </p:sp>
      <p:sp>
        <p:nvSpPr>
          <p:cNvPr id="123" name="Google Shape;123;p13"/>
          <p:cNvSpPr/>
          <p:nvPr/>
        </p:nvSpPr>
        <p:spPr>
          <a:xfrm>
            <a:off x="2209800" y="1690772"/>
            <a:ext cx="76200" cy="485139"/>
          </a:xfrm>
          <a:custGeom>
            <a:avLst/>
            <a:gdLst/>
            <a:ahLst/>
            <a:cxnLst/>
            <a:rect l="l" t="t" r="r" b="b"/>
            <a:pathLst>
              <a:path w="76200" h="485139" extrusionOk="0">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extrusionOk="0">
                <a:moveTo>
                  <a:pt x="38100" y="408558"/>
                </a:moveTo>
                <a:lnTo>
                  <a:pt x="28193" y="410564"/>
                </a:lnTo>
                <a:lnTo>
                  <a:pt x="28193" y="446658"/>
                </a:lnTo>
                <a:lnTo>
                  <a:pt x="48006" y="446658"/>
                </a:lnTo>
                <a:lnTo>
                  <a:pt x="48006" y="410564"/>
                </a:lnTo>
                <a:lnTo>
                  <a:pt x="38100" y="408558"/>
                </a:lnTo>
                <a:close/>
              </a:path>
              <a:path w="76200" h="485139" extrusionOk="0">
                <a:moveTo>
                  <a:pt x="48006" y="410564"/>
                </a:moveTo>
                <a:lnTo>
                  <a:pt x="48006" y="446658"/>
                </a:lnTo>
                <a:lnTo>
                  <a:pt x="76200" y="446658"/>
                </a:lnTo>
                <a:lnTo>
                  <a:pt x="73211" y="431865"/>
                </a:lnTo>
                <a:lnTo>
                  <a:pt x="65055" y="419750"/>
                </a:lnTo>
                <a:lnTo>
                  <a:pt x="52947" y="411565"/>
                </a:lnTo>
                <a:lnTo>
                  <a:pt x="48006" y="410564"/>
                </a:lnTo>
                <a:close/>
              </a:path>
              <a:path w="76200" h="485139" extrusionOk="0">
                <a:moveTo>
                  <a:pt x="28193" y="74206"/>
                </a:moveTo>
                <a:lnTo>
                  <a:pt x="28193" y="410564"/>
                </a:lnTo>
                <a:lnTo>
                  <a:pt x="38100" y="408558"/>
                </a:lnTo>
                <a:lnTo>
                  <a:pt x="48006" y="408558"/>
                </a:lnTo>
                <a:lnTo>
                  <a:pt x="48006" y="76200"/>
                </a:lnTo>
                <a:lnTo>
                  <a:pt x="38100" y="76200"/>
                </a:lnTo>
                <a:lnTo>
                  <a:pt x="28193" y="74206"/>
                </a:lnTo>
                <a:close/>
              </a:path>
              <a:path w="76200" h="485139" extrusionOk="0">
                <a:moveTo>
                  <a:pt x="48006" y="408558"/>
                </a:moveTo>
                <a:lnTo>
                  <a:pt x="38100" y="408558"/>
                </a:lnTo>
                <a:lnTo>
                  <a:pt x="48006" y="410564"/>
                </a:lnTo>
                <a:lnTo>
                  <a:pt x="48006" y="408558"/>
                </a:lnTo>
                <a:close/>
              </a:path>
              <a:path w="76200" h="485139" extrusionOk="0">
                <a:moveTo>
                  <a:pt x="48006" y="38100"/>
                </a:moveTo>
                <a:lnTo>
                  <a:pt x="28193" y="38100"/>
                </a:lnTo>
                <a:lnTo>
                  <a:pt x="28193" y="74206"/>
                </a:lnTo>
                <a:lnTo>
                  <a:pt x="38100" y="76200"/>
                </a:lnTo>
                <a:lnTo>
                  <a:pt x="48006" y="74206"/>
                </a:lnTo>
                <a:lnTo>
                  <a:pt x="48006" y="38100"/>
                </a:lnTo>
                <a:close/>
              </a:path>
              <a:path w="76200" h="485139" extrusionOk="0">
                <a:moveTo>
                  <a:pt x="48006" y="74206"/>
                </a:moveTo>
                <a:lnTo>
                  <a:pt x="38100" y="76200"/>
                </a:lnTo>
                <a:lnTo>
                  <a:pt x="48006" y="76200"/>
                </a:lnTo>
                <a:lnTo>
                  <a:pt x="48006" y="74206"/>
                </a:lnTo>
                <a:close/>
              </a:path>
              <a:path w="76200" h="485139" extrusionOk="0">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485139" extrusionOk="0">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a:ln>
            <a:noFill/>
          </a:ln>
        </p:spPr>
        <p:txBody>
          <a:bodyPr spcFirstLastPara="1" wrap="square" lIns="0" tIns="0" rIns="0" bIns="0" anchor="t" anchorCtr="0">
            <a:noAutofit/>
          </a:bodyPr>
          <a:lstStyle/>
          <a:p>
            <a:pPr marL="0" lvl="0" indent="0" algn="l" rtl="0">
              <a:spcBef>
                <a:spcPts val="0"/>
              </a:spcBef>
              <a:spcAft>
                <a:spcPts val="0"/>
              </a:spcAft>
              <a:buNone/>
            </a:pPr>
            <a:endParaRPr sz="1800"/>
          </a:p>
        </p:txBody>
      </p:sp>
      <p:sp>
        <p:nvSpPr>
          <p:cNvPr id="124" name="Google Shape;124;p13"/>
          <p:cNvSpPr txBox="1">
            <a:spLocks noGrp="1"/>
          </p:cNvSpPr>
          <p:nvPr>
            <p:ph type="body" idx="2"/>
          </p:nvPr>
        </p:nvSpPr>
        <p:spPr>
          <a:xfrm>
            <a:off x="5142271" y="1024330"/>
            <a:ext cx="3392129" cy="174407"/>
          </a:xfrm>
          <a:prstGeom prst="rect">
            <a:avLst/>
          </a:prstGeom>
          <a:noFill/>
          <a:ln>
            <a:noFill/>
          </a:ln>
        </p:spPr>
        <p:txBody>
          <a:bodyPr spcFirstLastPara="1" wrap="square" lIns="0" tIns="12700" rIns="0" bIns="0" anchor="t" anchorCtr="0">
            <a:spAutoFit/>
          </a:bodyPr>
          <a:lstStyle/>
          <a:p>
            <a:pPr marL="12065" marR="56514" lvl="0" indent="0" algn="l" rtl="0">
              <a:lnSpc>
                <a:spcPct val="100000"/>
              </a:lnSpc>
              <a:spcBef>
                <a:spcPts val="0"/>
              </a:spcBef>
              <a:spcAft>
                <a:spcPts val="0"/>
              </a:spcAft>
              <a:buNone/>
            </a:pPr>
            <a:r>
              <a:rPr lang="en-US" sz="1050">
                <a:solidFill>
                  <a:srgbClr val="0F243E"/>
                </a:solidFill>
              </a:rPr>
              <a:t>.</a:t>
            </a:r>
            <a:endParaRPr sz="1050">
              <a:solidFill>
                <a:srgbClr val="0F243E"/>
              </a:solidFill>
            </a:endParaRPr>
          </a:p>
        </p:txBody>
      </p:sp>
      <p:pic>
        <p:nvPicPr>
          <p:cNvPr id="125" name="Google Shape;125;p13"/>
          <p:cNvPicPr preferRelativeResize="0"/>
          <p:nvPr/>
        </p:nvPicPr>
        <p:blipFill rotWithShape="1">
          <a:blip r:embed="rId3">
            <a:alphaModFix/>
          </a:blip>
          <a:srcRect/>
          <a:stretch/>
        </p:blipFill>
        <p:spPr>
          <a:xfrm>
            <a:off x="323232" y="2036350"/>
            <a:ext cx="8497529" cy="2971800"/>
          </a:xfrm>
          <a:prstGeom prst="rect">
            <a:avLst/>
          </a:prstGeom>
          <a:noFill/>
          <a:ln>
            <a:noFill/>
          </a:ln>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83718" rIns="0" bIns="0" rtlCol="0">
            <a:spAutoFit/>
          </a:bodyPr>
          <a:lstStyle/>
          <a:p>
            <a:pPr marL="3192780">
              <a:lnSpc>
                <a:spcPct val="100000"/>
              </a:lnSpc>
              <a:spcBef>
                <a:spcPts val="100"/>
              </a:spcBef>
            </a:pPr>
            <a:r>
              <a:rPr spc="-135" dirty="0"/>
              <a:t>CONCOLUSION</a:t>
            </a:r>
          </a:p>
        </p:txBody>
      </p:sp>
      <p:sp>
        <p:nvSpPr>
          <p:cNvPr id="20" name="Content Placeholder 19"/>
          <p:cNvSpPr>
            <a:spLocks noGrp="1"/>
          </p:cNvSpPr>
          <p:nvPr>
            <p:ph sz="half" idx="2"/>
          </p:nvPr>
        </p:nvSpPr>
        <p:spPr>
          <a:xfrm>
            <a:off x="762000" y="1606042"/>
            <a:ext cx="7543799" cy="1231106"/>
          </a:xfrm>
        </p:spPr>
        <p:txBody>
          <a:bodyPr/>
          <a:lstStyle/>
          <a:p>
            <a:r>
              <a:rPr lang="en-US" b="1" dirty="0"/>
              <a:t>In conclusion, combining rigorous data preprocessing, lightweight transfer-learning architectures, and interactive application design yields an effective, portable solution for bridging communication gaps between deaf </a:t>
            </a:r>
            <a:r>
              <a:rPr lang="en-US" b="1" dirty="0" err="1"/>
              <a:t>ArSL</a:t>
            </a:r>
            <a:r>
              <a:rPr lang="en-US" b="1" dirty="0"/>
              <a:t> users and the hearing community.</a:t>
            </a:r>
          </a:p>
          <a:p>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0"/>
          <p:cNvSpPr txBox="1">
            <a:spLocks noGrp="1"/>
          </p:cNvSpPr>
          <p:nvPr>
            <p:ph type="ctrTitle"/>
          </p:nvPr>
        </p:nvSpPr>
        <p:spPr>
          <a:xfrm>
            <a:off x="2960116" y="1256792"/>
            <a:ext cx="3223767" cy="1122680"/>
          </a:xfrm>
          <a:prstGeom prst="rect">
            <a:avLst/>
          </a:prstGeom>
          <a:noFill/>
          <a:ln>
            <a:noFill/>
          </a:ln>
        </p:spPr>
        <p:txBody>
          <a:bodyPr spcFirstLastPara="1" wrap="square" lIns="0" tIns="12700" rIns="0" bIns="0" anchor="t" anchorCtr="0">
            <a:spAutoFit/>
          </a:bodyPr>
          <a:lstStyle/>
          <a:p>
            <a:pPr marL="13334" lvl="0" indent="0" algn="l" rtl="0">
              <a:lnSpc>
                <a:spcPct val="100000"/>
              </a:lnSpc>
              <a:spcBef>
                <a:spcPts val="0"/>
              </a:spcBef>
              <a:spcAft>
                <a:spcPts val="0"/>
              </a:spcAft>
              <a:buNone/>
            </a:pPr>
            <a:r>
              <a:rPr lang="en-US" sz="6000" dirty="0"/>
              <a:t>THANKS</a:t>
            </a:r>
            <a:r>
              <a:rPr lang="en-US" sz="7200" dirty="0"/>
              <a:t>!</a:t>
            </a:r>
            <a:endParaRPr sz="7200" dirty="0"/>
          </a:p>
        </p:txBody>
      </p:sp>
      <p:sp>
        <p:nvSpPr>
          <p:cNvPr id="522" name="Google Shape;522;p60"/>
          <p:cNvSpPr txBox="1"/>
          <p:nvPr/>
        </p:nvSpPr>
        <p:spPr>
          <a:xfrm>
            <a:off x="3344036" y="2874390"/>
            <a:ext cx="2458085" cy="997053"/>
          </a:xfrm>
          <a:prstGeom prst="rect">
            <a:avLst/>
          </a:prstGeom>
          <a:noFill/>
          <a:ln>
            <a:noFill/>
          </a:ln>
        </p:spPr>
        <p:txBody>
          <a:bodyPr spcFirstLastPara="1" wrap="square" lIns="0" tIns="12050" rIns="0" bIns="0" anchor="t" anchorCtr="0">
            <a:spAutoFit/>
          </a:bodyPr>
          <a:lstStyle/>
          <a:p>
            <a:pPr marL="12700" lvl="0" indent="0" algn="l" rtl="0">
              <a:lnSpc>
                <a:spcPct val="100000"/>
              </a:lnSpc>
              <a:spcBef>
                <a:spcPts val="0"/>
              </a:spcBef>
              <a:spcAft>
                <a:spcPts val="0"/>
              </a:spcAft>
              <a:buNone/>
            </a:pPr>
            <a:r>
              <a:rPr lang="en-US" sz="3200" b="1" dirty="0">
                <a:solidFill>
                  <a:srgbClr val="F3F3F3"/>
                </a:solidFill>
                <a:latin typeface="Trebuchet MS"/>
                <a:ea typeface="Trebuchet MS"/>
                <a:cs typeface="Trebuchet MS"/>
                <a:sym typeface="Trebuchet MS"/>
              </a:rPr>
              <a:t>Any Questions..?</a:t>
            </a:r>
            <a:endParaRPr sz="3200" dirty="0">
              <a:latin typeface="Trebuchet MS"/>
              <a:ea typeface="Trebuchet MS"/>
              <a:cs typeface="Trebuchet MS"/>
              <a:sym typeface="Trebuchet MS"/>
            </a:endParaRPr>
          </a:p>
        </p:txBody>
      </p:sp>
      <p:pic>
        <p:nvPicPr>
          <p:cNvPr id="523" name="Google Shape;523;p60"/>
          <p:cNvPicPr preferRelativeResize="0"/>
          <p:nvPr/>
        </p:nvPicPr>
        <p:blipFill rotWithShape="1">
          <a:blip r:embed="rId3">
            <a:alphaModFix/>
          </a:blip>
          <a:srcRect/>
          <a:stretch/>
        </p:blipFill>
        <p:spPr>
          <a:xfrm>
            <a:off x="2297307" y="2978263"/>
            <a:ext cx="788543" cy="78930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4"/>
          <p:cNvSpPr txBox="1"/>
          <p:nvPr/>
        </p:nvSpPr>
        <p:spPr>
          <a:xfrm>
            <a:off x="2087372" y="541096"/>
            <a:ext cx="4970100" cy="483300"/>
          </a:xfrm>
          <a:prstGeom prst="rect">
            <a:avLst/>
          </a:prstGeom>
          <a:noFill/>
          <a:ln>
            <a:noFill/>
          </a:ln>
        </p:spPr>
        <p:txBody>
          <a:bodyPr spcFirstLastPara="1" wrap="square" lIns="0" tIns="12700" rIns="0" bIns="0" anchor="t" anchorCtr="0">
            <a:spAutoFit/>
          </a:bodyPr>
          <a:lstStyle/>
          <a:p>
            <a:pPr marL="12700" lvl="0" indent="0" algn="l" rtl="0">
              <a:lnSpc>
                <a:spcPct val="100000"/>
              </a:lnSpc>
              <a:spcBef>
                <a:spcPts val="0"/>
              </a:spcBef>
              <a:spcAft>
                <a:spcPts val="0"/>
              </a:spcAft>
              <a:buNone/>
            </a:pPr>
            <a:r>
              <a:rPr lang="en-US" sz="3000" b="1">
                <a:solidFill>
                  <a:srgbClr val="F3F3F3"/>
                </a:solidFill>
                <a:latin typeface="Calibri"/>
                <a:ea typeface="Calibri"/>
                <a:cs typeface="Calibri"/>
                <a:sym typeface="Calibri"/>
              </a:rPr>
              <a:t>SOLUTION DESIGN &amp; SETUP </a:t>
            </a:r>
            <a:r>
              <a:rPr lang="en-US" sz="2500" b="1" i="1">
                <a:solidFill>
                  <a:srgbClr val="F3F3F3"/>
                </a:solidFill>
                <a:latin typeface="Calibri"/>
                <a:ea typeface="Calibri"/>
                <a:cs typeface="Calibri"/>
                <a:sym typeface="Calibri"/>
              </a:rPr>
              <a:t>contd.</a:t>
            </a:r>
            <a:endParaRPr sz="2500">
              <a:latin typeface="Calibri"/>
              <a:ea typeface="Calibri"/>
              <a:cs typeface="Calibri"/>
              <a:sym typeface="Calibri"/>
            </a:endParaRPr>
          </a:p>
        </p:txBody>
      </p:sp>
      <p:sp>
        <p:nvSpPr>
          <p:cNvPr id="131" name="Google Shape;131;p14"/>
          <p:cNvSpPr txBox="1"/>
          <p:nvPr/>
        </p:nvSpPr>
        <p:spPr>
          <a:xfrm>
            <a:off x="762000" y="1504950"/>
            <a:ext cx="8229600" cy="3718967"/>
          </a:xfrm>
          <a:prstGeom prst="rect">
            <a:avLst/>
          </a:prstGeom>
          <a:noFill/>
          <a:ln>
            <a:noFill/>
          </a:ln>
        </p:spPr>
        <p:txBody>
          <a:bodyPr spcFirstLastPara="1" wrap="square" lIns="0" tIns="12700" rIns="0" bIns="0" anchor="t" anchorCtr="0">
            <a:spAutoFit/>
          </a:bodyPr>
          <a:lstStyle/>
          <a:p>
            <a:pPr marL="12700" marR="5080" lvl="0" indent="0" algn="l" rtl="0">
              <a:spcBef>
                <a:spcPts val="0"/>
              </a:spcBef>
              <a:spcAft>
                <a:spcPts val="0"/>
              </a:spcAft>
              <a:buNone/>
            </a:pPr>
            <a:r>
              <a:rPr lang="en-US" sz="1600" b="1">
                <a:solidFill>
                  <a:schemeClr val="lt1"/>
                </a:solidFill>
              </a:rPr>
              <a:t>MobileNetV2: MobileNetV1 emerged as a family of computer vision neural networks designed to support classification and detection in standard functions primarily built for mobile devices. It can run these networks on mobile devices, enhancing user experiences by providing benefits such as always-on access, privacy, security, and power efficiency. Subsequently, MobileNetV2 was introduced to power the next generation of mobile computer vision applications. MobileNetV2 represents a significant improvement over MobileNetV1 and incorporates the latest technology for mobile optical recognition, including support for various convolutional neural network applications such as object detection, classification, and semantic segmentation. Released as part of the TensorFlow-Slim image classification library, MobileNetV2 builds on ideas from MobileNetV1, using separate depthwise convolutions as efficient building blocks. Additionally, MobileNetV2 introduces new architectural features, including linear bottlenecks between layers and shortcut connections between bottlenecks.</a:t>
            </a:r>
            <a:endParaRPr sz="1600" b="1">
              <a:solidFill>
                <a:schemeClr val="lt1"/>
              </a:solidFill>
            </a:endParaRPr>
          </a:p>
          <a:p>
            <a:pPr marL="12700" marR="5080" lvl="0" indent="0" algn="l" rtl="0">
              <a:lnSpc>
                <a:spcPct val="100000"/>
              </a:lnSpc>
              <a:spcBef>
                <a:spcPts val="100"/>
              </a:spcBef>
              <a:spcAft>
                <a:spcPts val="0"/>
              </a:spcAft>
              <a:buNone/>
            </a:pPr>
            <a:endParaRPr sz="1600" b="1">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3718" rIns="0" bIns="0" rtlCol="0">
            <a:spAutoFit/>
          </a:bodyPr>
          <a:lstStyle/>
          <a:p>
            <a:pPr marL="1810385">
              <a:lnSpc>
                <a:spcPct val="100000"/>
              </a:lnSpc>
              <a:spcBef>
                <a:spcPts val="100"/>
              </a:spcBef>
            </a:pPr>
            <a:r>
              <a:rPr spc="-155" dirty="0"/>
              <a:t>SOLUTION</a:t>
            </a:r>
            <a:r>
              <a:rPr spc="-50" dirty="0"/>
              <a:t> </a:t>
            </a:r>
            <a:r>
              <a:rPr spc="-90" dirty="0"/>
              <a:t>DESIGN</a:t>
            </a:r>
            <a:r>
              <a:rPr spc="-75" dirty="0"/>
              <a:t> </a:t>
            </a:r>
            <a:r>
              <a:rPr spc="-275" dirty="0"/>
              <a:t>&amp;</a:t>
            </a:r>
            <a:r>
              <a:rPr spc="-20" dirty="0"/>
              <a:t> </a:t>
            </a:r>
            <a:r>
              <a:rPr spc="-45" dirty="0"/>
              <a:t>SETUP</a:t>
            </a:r>
            <a:r>
              <a:rPr spc="-40" dirty="0"/>
              <a:t> </a:t>
            </a:r>
            <a:r>
              <a:rPr sz="2500" i="1" spc="-40" dirty="0">
                <a:latin typeface="Calibri"/>
                <a:cs typeface="Calibri"/>
              </a:rPr>
              <a:t>contd.</a:t>
            </a:r>
            <a:endParaRPr sz="2500">
              <a:latin typeface="Calibri"/>
              <a:cs typeface="Calibri"/>
            </a:endParaRPr>
          </a:p>
        </p:txBody>
      </p:sp>
      <p:sp>
        <p:nvSpPr>
          <p:cNvPr id="3" name="object 3"/>
          <p:cNvSpPr txBox="1"/>
          <p:nvPr/>
        </p:nvSpPr>
        <p:spPr>
          <a:xfrm>
            <a:off x="1706117" y="1261109"/>
            <a:ext cx="1494283" cy="659155"/>
          </a:xfrm>
          <a:prstGeom prst="rect">
            <a:avLst/>
          </a:prstGeom>
        </p:spPr>
        <p:txBody>
          <a:bodyPr vert="horz" wrap="square" lIns="0" tIns="12700" rIns="0" bIns="0" rtlCol="0">
            <a:spAutoFit/>
          </a:bodyPr>
          <a:lstStyle/>
          <a:p>
            <a:pPr algn="ctr">
              <a:lnSpc>
                <a:spcPct val="100000"/>
              </a:lnSpc>
              <a:spcBef>
                <a:spcPts val="100"/>
              </a:spcBef>
            </a:pPr>
            <a:r>
              <a:rPr lang="en-US" sz="1400" b="1" spc="-90" dirty="0">
                <a:solidFill>
                  <a:srgbClr val="F3F3F3"/>
                </a:solidFill>
                <a:latin typeface="Calibri"/>
                <a:cs typeface="Calibri"/>
              </a:rPr>
              <a:t>Convolution Neural </a:t>
            </a:r>
            <a:r>
              <a:rPr sz="1400" b="1" spc="-20" dirty="0">
                <a:solidFill>
                  <a:srgbClr val="F3F3F3"/>
                </a:solidFill>
                <a:latin typeface="Calibri"/>
                <a:cs typeface="Calibri"/>
              </a:rPr>
              <a:t>Network</a:t>
            </a:r>
            <a:endParaRPr sz="1400" dirty="0">
              <a:latin typeface="Calibri"/>
              <a:cs typeface="Calibri"/>
            </a:endParaRPr>
          </a:p>
          <a:p>
            <a:pPr algn="ctr">
              <a:lnSpc>
                <a:spcPct val="100000"/>
              </a:lnSpc>
            </a:pPr>
            <a:r>
              <a:rPr sz="1400" b="1" spc="-10" dirty="0">
                <a:solidFill>
                  <a:srgbClr val="F3F3F3"/>
                </a:solidFill>
                <a:latin typeface="Calibri"/>
                <a:cs typeface="Calibri"/>
              </a:rPr>
              <a:t>Architecture</a:t>
            </a:r>
            <a:endParaRPr sz="1400" dirty="0">
              <a:latin typeface="Calibri"/>
              <a:cs typeface="Calibri"/>
            </a:endParaRPr>
          </a:p>
        </p:txBody>
      </p:sp>
      <p:sp>
        <p:nvSpPr>
          <p:cNvPr id="5" name="object 5"/>
          <p:cNvSpPr/>
          <p:nvPr/>
        </p:nvSpPr>
        <p:spPr>
          <a:xfrm>
            <a:off x="2483357" y="1888998"/>
            <a:ext cx="76200" cy="485140"/>
          </a:xfrm>
          <a:custGeom>
            <a:avLst/>
            <a:gdLst/>
            <a:ahLst/>
            <a:cxnLst/>
            <a:rect l="l" t="t" r="r" b="b"/>
            <a:pathLst>
              <a:path w="76200" h="485139">
                <a:moveTo>
                  <a:pt x="28193" y="410564"/>
                </a:moveTo>
                <a:lnTo>
                  <a:pt x="23252" y="411565"/>
                </a:lnTo>
                <a:lnTo>
                  <a:pt x="11144" y="419750"/>
                </a:lnTo>
                <a:lnTo>
                  <a:pt x="2988" y="431865"/>
                </a:lnTo>
                <a:lnTo>
                  <a:pt x="0" y="446658"/>
                </a:lnTo>
                <a:lnTo>
                  <a:pt x="2988" y="461506"/>
                </a:lnTo>
                <a:lnTo>
                  <a:pt x="11144" y="473614"/>
                </a:lnTo>
                <a:lnTo>
                  <a:pt x="23252" y="481770"/>
                </a:lnTo>
                <a:lnTo>
                  <a:pt x="38100" y="484758"/>
                </a:lnTo>
                <a:lnTo>
                  <a:pt x="52947" y="481770"/>
                </a:lnTo>
                <a:lnTo>
                  <a:pt x="65055" y="473614"/>
                </a:lnTo>
                <a:lnTo>
                  <a:pt x="73211" y="461506"/>
                </a:lnTo>
                <a:lnTo>
                  <a:pt x="76200" y="446658"/>
                </a:lnTo>
                <a:lnTo>
                  <a:pt x="28193" y="446658"/>
                </a:lnTo>
                <a:lnTo>
                  <a:pt x="28193" y="410564"/>
                </a:lnTo>
                <a:close/>
              </a:path>
              <a:path w="76200" h="485139">
                <a:moveTo>
                  <a:pt x="38100" y="408558"/>
                </a:moveTo>
                <a:lnTo>
                  <a:pt x="28193" y="410564"/>
                </a:lnTo>
                <a:lnTo>
                  <a:pt x="28193" y="446658"/>
                </a:lnTo>
                <a:lnTo>
                  <a:pt x="48006" y="446658"/>
                </a:lnTo>
                <a:lnTo>
                  <a:pt x="48006" y="410564"/>
                </a:lnTo>
                <a:lnTo>
                  <a:pt x="38100" y="408558"/>
                </a:lnTo>
                <a:close/>
              </a:path>
              <a:path w="76200" h="485139">
                <a:moveTo>
                  <a:pt x="48006" y="410564"/>
                </a:moveTo>
                <a:lnTo>
                  <a:pt x="48006" y="446658"/>
                </a:lnTo>
                <a:lnTo>
                  <a:pt x="76200" y="446658"/>
                </a:lnTo>
                <a:lnTo>
                  <a:pt x="73211" y="431865"/>
                </a:lnTo>
                <a:lnTo>
                  <a:pt x="65055" y="419750"/>
                </a:lnTo>
                <a:lnTo>
                  <a:pt x="52947" y="411565"/>
                </a:lnTo>
                <a:lnTo>
                  <a:pt x="48006" y="410564"/>
                </a:lnTo>
                <a:close/>
              </a:path>
              <a:path w="76200" h="485139">
                <a:moveTo>
                  <a:pt x="28193" y="74206"/>
                </a:moveTo>
                <a:lnTo>
                  <a:pt x="28193" y="410564"/>
                </a:lnTo>
                <a:lnTo>
                  <a:pt x="38100" y="408558"/>
                </a:lnTo>
                <a:lnTo>
                  <a:pt x="48006" y="408558"/>
                </a:lnTo>
                <a:lnTo>
                  <a:pt x="48006" y="76200"/>
                </a:lnTo>
                <a:lnTo>
                  <a:pt x="38100" y="76200"/>
                </a:lnTo>
                <a:lnTo>
                  <a:pt x="28193" y="74206"/>
                </a:lnTo>
                <a:close/>
              </a:path>
              <a:path w="76200" h="485139">
                <a:moveTo>
                  <a:pt x="48006" y="408558"/>
                </a:moveTo>
                <a:lnTo>
                  <a:pt x="38100" y="408558"/>
                </a:lnTo>
                <a:lnTo>
                  <a:pt x="48006" y="410564"/>
                </a:lnTo>
                <a:lnTo>
                  <a:pt x="48006" y="408558"/>
                </a:lnTo>
                <a:close/>
              </a:path>
              <a:path w="76200" h="485139">
                <a:moveTo>
                  <a:pt x="48006" y="38100"/>
                </a:moveTo>
                <a:lnTo>
                  <a:pt x="28193" y="38100"/>
                </a:lnTo>
                <a:lnTo>
                  <a:pt x="28193" y="74206"/>
                </a:lnTo>
                <a:lnTo>
                  <a:pt x="38100" y="76200"/>
                </a:lnTo>
                <a:lnTo>
                  <a:pt x="48006" y="74206"/>
                </a:lnTo>
                <a:lnTo>
                  <a:pt x="48006" y="38100"/>
                </a:lnTo>
                <a:close/>
              </a:path>
              <a:path w="76200" h="485139">
                <a:moveTo>
                  <a:pt x="48006" y="74206"/>
                </a:moveTo>
                <a:lnTo>
                  <a:pt x="38100" y="76200"/>
                </a:lnTo>
                <a:lnTo>
                  <a:pt x="48006" y="76200"/>
                </a:lnTo>
                <a:lnTo>
                  <a:pt x="48006" y="74206"/>
                </a:lnTo>
                <a:close/>
              </a:path>
              <a:path w="76200" h="485139">
                <a:moveTo>
                  <a:pt x="38100" y="0"/>
                </a:moveTo>
                <a:lnTo>
                  <a:pt x="23252" y="2988"/>
                </a:lnTo>
                <a:lnTo>
                  <a:pt x="11144" y="11144"/>
                </a:lnTo>
                <a:lnTo>
                  <a:pt x="2988" y="23252"/>
                </a:lnTo>
                <a:lnTo>
                  <a:pt x="0" y="38100"/>
                </a:lnTo>
                <a:lnTo>
                  <a:pt x="2988" y="52947"/>
                </a:lnTo>
                <a:lnTo>
                  <a:pt x="11144" y="65055"/>
                </a:lnTo>
                <a:lnTo>
                  <a:pt x="23252" y="73211"/>
                </a:lnTo>
                <a:lnTo>
                  <a:pt x="28193" y="74206"/>
                </a:lnTo>
                <a:lnTo>
                  <a:pt x="28193" y="38100"/>
                </a:lnTo>
                <a:lnTo>
                  <a:pt x="76200" y="38100"/>
                </a:lnTo>
                <a:lnTo>
                  <a:pt x="73211" y="23252"/>
                </a:lnTo>
                <a:lnTo>
                  <a:pt x="65055" y="11144"/>
                </a:lnTo>
                <a:lnTo>
                  <a:pt x="52947" y="2988"/>
                </a:lnTo>
                <a:lnTo>
                  <a:pt x="38100" y="0"/>
                </a:lnTo>
                <a:close/>
              </a:path>
              <a:path w="76200" h="485139">
                <a:moveTo>
                  <a:pt x="76200" y="38100"/>
                </a:moveTo>
                <a:lnTo>
                  <a:pt x="48006" y="38100"/>
                </a:lnTo>
                <a:lnTo>
                  <a:pt x="48006" y="74206"/>
                </a:lnTo>
                <a:lnTo>
                  <a:pt x="52947" y="73211"/>
                </a:lnTo>
                <a:lnTo>
                  <a:pt x="65055" y="65055"/>
                </a:lnTo>
                <a:lnTo>
                  <a:pt x="73211" y="52947"/>
                </a:lnTo>
                <a:lnTo>
                  <a:pt x="76200" y="38100"/>
                </a:lnTo>
                <a:close/>
              </a:path>
            </a:pathLst>
          </a:custGeom>
          <a:solidFill>
            <a:srgbClr val="F3F3F3"/>
          </a:solidFill>
        </p:spPr>
        <p:txBody>
          <a:bodyPr wrap="square" lIns="0" tIns="0" rIns="0" bIns="0" rtlCol="0"/>
          <a:lstStyle/>
          <a:p>
            <a:endParaRPr/>
          </a:p>
        </p:txBody>
      </p:sp>
      <p:sp>
        <p:nvSpPr>
          <p:cNvPr id="7" name="object 7"/>
          <p:cNvSpPr txBox="1"/>
          <p:nvPr/>
        </p:nvSpPr>
        <p:spPr>
          <a:xfrm>
            <a:off x="5497195" y="2190750"/>
            <a:ext cx="3199130" cy="2413481"/>
          </a:xfrm>
          <a:prstGeom prst="rect">
            <a:avLst/>
          </a:prstGeom>
        </p:spPr>
        <p:txBody>
          <a:bodyPr vert="horz" wrap="square" lIns="0" tIns="12700" rIns="0" bIns="0" rtlCol="0">
            <a:spAutoFit/>
          </a:bodyPr>
          <a:lstStyle/>
          <a:p>
            <a:r>
              <a:rPr lang="en-US" sz="1200" b="1" dirty="0">
                <a:solidFill>
                  <a:schemeClr val="bg1"/>
                </a:solidFill>
              </a:rPr>
              <a:t>As it is known in computer science, deep learning or CNN is the best technique that can be used for a recognition system. According to the previous most-used deep learning trained architectures are MobileNet-V2 among others.</a:t>
            </a:r>
          </a:p>
          <a:p>
            <a:r>
              <a:rPr lang="en-US" sz="1200" b="1" dirty="0">
                <a:solidFill>
                  <a:schemeClr val="bg1"/>
                </a:solidFill>
              </a:rPr>
              <a:t>CNN can be fed raw image pixel values rather than pre-processed feature vectors, unlike standard machine learning applications. The general architecture of CNN. CNN’s usual architecture is made up of layers of computing units (gates).</a:t>
            </a:r>
          </a:p>
          <a:p>
            <a:endParaRPr lang="en-US" sz="1200" b="1" dirty="0">
              <a:solidFill>
                <a:schemeClr val="bg1"/>
              </a:solidFill>
            </a:endParaRP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277371" y="2409165"/>
            <a:ext cx="4724400" cy="2430018"/>
          </a:xfrm>
          <a:prstGeom prst="rect">
            <a:avLst/>
          </a:prstGeom>
          <a:effectLst>
            <a:glow rad="228600">
              <a:schemeClr val="accent5">
                <a:satMod val="175000"/>
                <a:alpha val="40000"/>
              </a:schemeClr>
            </a:glo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4040</Words>
  <Application>Microsoft Office PowerPoint</Application>
  <PresentationFormat>On-screen Show (16:9)</PresentationFormat>
  <Paragraphs>545</Paragraphs>
  <Slides>71</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Wingdings</vt:lpstr>
      <vt:lpstr>Roboto Mono</vt:lpstr>
      <vt:lpstr>Calibri</vt:lpstr>
      <vt:lpstr>Times New Roman</vt:lpstr>
      <vt:lpstr>Trebuchet MS</vt:lpstr>
      <vt:lpstr>Arial Unicode MS</vt:lpstr>
      <vt:lpstr>Merriweather</vt:lpstr>
      <vt:lpstr>Office Theme</vt:lpstr>
      <vt:lpstr>PowerPoint Presentation</vt:lpstr>
      <vt:lpstr>Outline</vt:lpstr>
      <vt:lpstr>PowerPoint Presentation</vt:lpstr>
      <vt:lpstr>STATE-OF-THE-ART LITERATURE</vt:lpstr>
      <vt:lpstr>PROPOSED SOLUTION</vt:lpstr>
      <vt:lpstr>Our Solution: Automated ArSL Recognition </vt:lpstr>
      <vt:lpstr>SOLUTION DESIGN &amp; SETUP</vt:lpstr>
      <vt:lpstr>PowerPoint Presentation</vt:lpstr>
      <vt:lpstr>SOLUTION DESIGN &amp; SETUP contd.</vt:lpstr>
      <vt:lpstr>DATASET: CREATION, PREPROCESSING &amp; AUGMENTATION</vt:lpstr>
      <vt:lpstr>DATASET: CREATION contd.</vt:lpstr>
      <vt:lpstr>DATASET: CREATION contd.</vt:lpstr>
      <vt:lpstr>Work Plan (Gantt Chart)</vt:lpstr>
      <vt:lpstr>PowerPoint Presentation</vt:lpstr>
      <vt:lpstr>EXPERIMENT &amp; RESULTS: Visualizations for MobileNetV2</vt:lpstr>
      <vt:lpstr>EXPERIMENT &amp; RESULTS: Visualizations for MobileNetV2 contd.</vt:lpstr>
      <vt:lpstr>EXPERIMENT &amp; RESULTS: RESULTS</vt:lpstr>
      <vt:lpstr>EXPERIMENT &amp; RESULTS: MODELS PERFORMANCE</vt:lpstr>
      <vt:lpstr>MODEL TESTING</vt:lpstr>
      <vt:lpstr>SOLUTION DESIGN &amp; SETUP contd.</vt:lpstr>
      <vt:lpstr>SOLUTION DESIGN &amp; SETUP contd.</vt:lpstr>
      <vt:lpstr>SOLUTION DESIGN &amp; SETUP contd.</vt:lpstr>
      <vt:lpstr>SOLUTION DESIGN &amp; SETUP contd.</vt:lpstr>
      <vt:lpstr>SOLUTION DESIGN &amp; SETUP contd.</vt:lpstr>
      <vt:lpstr>SOLUTION DESIGN &amp; SETUP contd.</vt:lpstr>
      <vt:lpstr>SOLUTION DESIGN &amp; SETUP contd. Text-to-Sign Animation with an Avatar</vt:lpstr>
      <vt:lpstr>🔹 Workflow Overview </vt:lpstr>
      <vt:lpstr>🔹 3D Modeling in Blender</vt:lpstr>
      <vt:lpstr>🔹 Why Use a 3D Avatar?</vt:lpstr>
      <vt:lpstr>EXPERIMENT &amp; RESULTS: Visualizations for VGG16 Architecture contd.</vt:lpstr>
      <vt:lpstr>EXPERIMENT &amp; RESULTS: Visualizations for YOLOv10 Architecture contd.</vt:lpstr>
      <vt:lpstr>SOLUTION PIPELINE</vt:lpstr>
      <vt:lpstr>Application OverView </vt:lpstr>
      <vt:lpstr>We will start now with the normal feature we have as a normal chat application </vt:lpstr>
      <vt:lpstr>Authentication</vt:lpstr>
      <vt:lpstr>The other Authentication methods:-</vt:lpstr>
      <vt:lpstr>The follow of reset password </vt:lpstr>
      <vt:lpstr>Profile page </vt:lpstr>
      <vt:lpstr>Add Contact Activity :-</vt:lpstr>
      <vt:lpstr>Real-time Function:-</vt:lpstr>
      <vt:lpstr>The schema first in supabase :-</vt:lpstr>
      <vt:lpstr>Real time messages:-</vt:lpstr>
      <vt:lpstr>Display all recent chats:-</vt:lpstr>
      <vt:lpstr>The Home Page View:-</vt:lpstr>
      <vt:lpstr>The Customize features :- </vt:lpstr>
      <vt:lpstr>Avatar for all application:-</vt:lpstr>
      <vt:lpstr>The View &amp; Hot lines in implementation:-</vt:lpstr>
      <vt:lpstr>The View &amp; Hot lines in implementation:-</vt:lpstr>
      <vt:lpstr>Custom Arabic &amp; English Keyboard</vt:lpstr>
      <vt:lpstr>Guess the word </vt:lpstr>
      <vt:lpstr>Key Features Favorites and Block Lists   </vt:lpstr>
      <vt:lpstr>Database Design</vt:lpstr>
      <vt:lpstr>PowerPoint Presentation</vt:lpstr>
      <vt:lpstr>Functionality Implemented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Future Work. Cont.</vt:lpstr>
      <vt:lpstr>CONCOLUSION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Raouf</cp:lastModifiedBy>
  <cp:revision>54</cp:revision>
  <dcterms:modified xsi:type="dcterms:W3CDTF">2025-06-14T22:14:39Z</dcterms:modified>
</cp:coreProperties>
</file>